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63" r:id="rId5"/>
    <p:sldId id="264" r:id="rId6"/>
    <p:sldId id="262" r:id="rId7"/>
    <p:sldId id="268" r:id="rId8"/>
    <p:sldId id="270" r:id="rId9"/>
    <p:sldId id="275" r:id="rId10"/>
    <p:sldId id="277" r:id="rId11"/>
    <p:sldId id="278" r:id="rId12"/>
    <p:sldId id="287" r:id="rId13"/>
    <p:sldId id="279" r:id="rId14"/>
    <p:sldId id="285" r:id="rId15"/>
    <p:sldId id="284" r:id="rId16"/>
    <p:sldId id="280" r:id="rId17"/>
    <p:sldId id="281" r:id="rId18"/>
    <p:sldId id="286" r:id="rId19"/>
    <p:sldId id="282" r:id="rId20"/>
    <p:sldId id="283" r:id="rId21"/>
    <p:sldId id="258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10" y="-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7C35-2BC1-4177-BE70-8D6DC3D83B77}" type="datetimeFigureOut">
              <a:rPr lang="it-IT" smtClean="0"/>
              <a:t>14/04/2015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D99-4D6A-4070-9FD0-048965B15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1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7C35-2BC1-4177-BE70-8D6DC3D83B77}" type="datetimeFigureOut">
              <a:rPr lang="it-IT" smtClean="0"/>
              <a:t>14/04/2015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D99-4D6A-4070-9FD0-048965B15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00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7C35-2BC1-4177-BE70-8D6DC3D83B77}" type="datetimeFigureOut">
              <a:rPr lang="it-IT" smtClean="0"/>
              <a:t>14/04/2015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D99-4D6A-4070-9FD0-048965B15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055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7C35-2BC1-4177-BE70-8D6DC3D83B77}" type="datetimeFigureOut">
              <a:rPr lang="it-IT" smtClean="0"/>
              <a:t>14/04/2015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D99-4D6A-4070-9FD0-048965B15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92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7C35-2BC1-4177-BE70-8D6DC3D83B77}" type="datetimeFigureOut">
              <a:rPr lang="it-IT" smtClean="0"/>
              <a:t>14/04/2015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D99-4D6A-4070-9FD0-048965B15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78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7C35-2BC1-4177-BE70-8D6DC3D83B77}" type="datetimeFigureOut">
              <a:rPr lang="it-IT" smtClean="0"/>
              <a:t>14/04/2015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D99-4D6A-4070-9FD0-048965B15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468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7C35-2BC1-4177-BE70-8D6DC3D83B77}" type="datetimeFigureOut">
              <a:rPr lang="it-IT" smtClean="0"/>
              <a:t>14/04/2015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D99-4D6A-4070-9FD0-048965B15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183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7C35-2BC1-4177-BE70-8D6DC3D83B77}" type="datetimeFigureOut">
              <a:rPr lang="it-IT" smtClean="0"/>
              <a:t>14/04/2015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D99-4D6A-4070-9FD0-048965B15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856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7C35-2BC1-4177-BE70-8D6DC3D83B77}" type="datetimeFigureOut">
              <a:rPr lang="it-IT" smtClean="0"/>
              <a:t>14/04/2015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D99-4D6A-4070-9FD0-048965B15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501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7C35-2BC1-4177-BE70-8D6DC3D83B77}" type="datetimeFigureOut">
              <a:rPr lang="it-IT" smtClean="0"/>
              <a:t>14/04/2015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D99-4D6A-4070-9FD0-048965B15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918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7C35-2BC1-4177-BE70-8D6DC3D83B77}" type="datetimeFigureOut">
              <a:rPr lang="it-IT" smtClean="0"/>
              <a:t>14/04/2015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D99-4D6A-4070-9FD0-048965B15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343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D7C35-2BC1-4177-BE70-8D6DC3D83B77}" type="datetimeFigureOut">
              <a:rPr lang="it-IT" smtClean="0"/>
              <a:t>14/04/2015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94D99-4D6A-4070-9FD0-048965B15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837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63" t="224" r="-179" b="85122"/>
          <a:stretch/>
        </p:blipFill>
        <p:spPr>
          <a:xfrm>
            <a:off x="4804012" y="0"/>
            <a:ext cx="4339988" cy="100766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1" y="44624"/>
            <a:ext cx="2354798" cy="681337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63" t="78622" r="-179" b="-224"/>
          <a:stretch/>
        </p:blipFill>
        <p:spPr>
          <a:xfrm>
            <a:off x="4804012" y="5390866"/>
            <a:ext cx="4339988" cy="148539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-36512" y="0"/>
            <a:ext cx="9180512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-36512" y="6799684"/>
            <a:ext cx="9217024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2555776" y="2517864"/>
            <a:ext cx="6264696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relazione nella tutela giuridica</a:t>
            </a:r>
          </a:p>
          <a:p>
            <a:pPr algn="r"/>
            <a:endParaRPr lang="it-IT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it-IT" sz="20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dott.ssa Maria </a:t>
            </a:r>
            <a:r>
              <a:rPr lang="it-IT" sz="2000" dirty="0" err="1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Frova</a:t>
            </a:r>
            <a:endParaRPr lang="it-IT" sz="20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it-IT" sz="9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it-IT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Dipartimento di Salute Mentale</a:t>
            </a:r>
          </a:p>
          <a:p>
            <a:pPr algn="r"/>
            <a:r>
              <a:rPr lang="it-IT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AO Niguarda Ca’ </a:t>
            </a:r>
            <a:r>
              <a:rPr lang="it-IT" sz="1400" dirty="0" err="1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Granda</a:t>
            </a:r>
            <a:r>
              <a:rPr lang="it-IT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Milano</a:t>
            </a:r>
            <a:endParaRPr lang="it-IT" sz="14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84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-36512" y="0"/>
            <a:ext cx="9180512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-36512" y="6799684"/>
            <a:ext cx="9217024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403648" y="241484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it-IT" sz="28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PTI e l’unicità della persona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3" b="98772" l="0" r="97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98"/>
          <a:stretch/>
        </p:blipFill>
        <p:spPr>
          <a:xfrm rot="180000">
            <a:off x="-144130" y="-54519"/>
            <a:ext cx="1440159" cy="4150313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>
          <a:xfrm>
            <a:off x="1699714" y="1932561"/>
            <a:ext cx="683691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1699714" y="1913339"/>
            <a:ext cx="683691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L’OMS definisce la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qualità della vita </a:t>
            </a:r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come la percezione da parte degli individui della posizione che occupano nella propria vita, all’interno della cultura e del sistema di valori in cui vivono, e in relazione ai propri obiettivi, aspettative, parametri di riferimento e interessi. </a:t>
            </a:r>
            <a:endParaRPr lang="it-IT" sz="2200" dirty="0" smtClean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it-IT" sz="800" i="1" dirty="0" smtClean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it-IT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OMS - gruppo </a:t>
            </a:r>
            <a:r>
              <a:rPr lang="it-IT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WHOQOL </a:t>
            </a:r>
            <a:r>
              <a:rPr lang="it-IT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1995</a:t>
            </a:r>
            <a:endParaRPr lang="it-IT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200" dirty="0" smtClean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Diventa </a:t>
            </a:r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importante la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valutazione soggettiva del paziente </a:t>
            </a:r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 non 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solo quella </a:t>
            </a:r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oggettiva degli 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operatori.</a:t>
            </a:r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200" dirty="0" smtClean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>
              <a:solidFill>
                <a:srgbClr val="4F81BD">
                  <a:lumMod val="75000"/>
                </a:srgb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 rot="5400000">
            <a:off x="7668344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 rot="5400000">
            <a:off x="794799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 rot="5400000">
            <a:off x="8244408" y="716052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 rot="5400000">
            <a:off x="853663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 rot="5400000">
            <a:off x="882047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20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-36512" y="0"/>
            <a:ext cx="9180512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-36512" y="6799684"/>
            <a:ext cx="9217024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403648" y="241484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PTI e l’autodeterminazione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3" b="98772" l="0" r="97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98"/>
          <a:stretch/>
        </p:blipFill>
        <p:spPr>
          <a:xfrm rot="180000">
            <a:off x="-144130" y="-54519"/>
            <a:ext cx="1440159" cy="4150313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3042084" y="26177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1699714" y="1841911"/>
            <a:ext cx="668032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persona fragile ha una 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mancanza/bisogno, ma </a:t>
            </a:r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ha anche  delle aspirazioni e degli 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obiettivi.</a:t>
            </a:r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È fondamentale </a:t>
            </a:r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  <a:r>
              <a:rPr lang="it-IT" sz="2200" b="1" dirty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motivazione</a:t>
            </a:r>
            <a:r>
              <a:rPr lang="it-IT" sz="2200" b="1" dirty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che ciascuno ha a raggiungere i 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propri obiettivi.</a:t>
            </a:r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200" dirty="0" smtClean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 rot="5400000">
            <a:off x="7668344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 rot="5400000">
            <a:off x="794799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 rot="5400000">
            <a:off x="8244408" y="716052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 rot="5400000">
            <a:off x="853663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 rot="5400000">
            <a:off x="882047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-36512" y="0"/>
            <a:ext cx="9180512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-36512" y="6799684"/>
            <a:ext cx="9217024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403648" y="241484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PTI e l’autodeterminazione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3" b="98772" l="0" r="97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98"/>
          <a:stretch/>
        </p:blipFill>
        <p:spPr>
          <a:xfrm rot="180000">
            <a:off x="-144130" y="-54519"/>
            <a:ext cx="1440159" cy="4150313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3042084" y="26177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1699714" y="1841911"/>
            <a:ext cx="668032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persona fragile ha una 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mancanza/bisogno, ma </a:t>
            </a:r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ha anche  delle aspirazioni e degli 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obiettivi.</a:t>
            </a:r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È fondamentale </a:t>
            </a:r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  <a:r>
              <a:rPr lang="it-IT" sz="2200" b="1" dirty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motivazione</a:t>
            </a:r>
            <a:r>
              <a:rPr lang="it-IT" sz="2200" b="1" dirty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che ciascuno ha a raggiungere i 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propri obiettivi.</a:t>
            </a:r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200" dirty="0" smtClean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 piani di trattamento prevedono sempre 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la definizione di obiettivi, ma non un esame della motivazione.</a:t>
            </a:r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 rot="5400000">
            <a:off x="7668344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 rot="5400000">
            <a:off x="794799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 rot="5400000">
            <a:off x="8244408" y="716052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 rot="5400000">
            <a:off x="853663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 rot="5400000">
            <a:off x="882047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8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-36512" y="0"/>
            <a:ext cx="9180512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-36512" y="6799684"/>
            <a:ext cx="9217024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403648" y="241484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it-IT" sz="28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PTI e l’autodeterminazione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3" b="98772" l="0" r="97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98"/>
          <a:stretch/>
        </p:blipFill>
        <p:spPr>
          <a:xfrm rot="180000">
            <a:off x="-144130" y="-54519"/>
            <a:ext cx="1440159" cy="4150313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619672" y="1599758"/>
            <a:ext cx="69805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Desiderio                                         Obiettivo</a:t>
            </a:r>
          </a:p>
          <a:p>
            <a:endParaRPr lang="it-IT" sz="2200" i="1" dirty="0" smtClean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La motivazione può essere:</a:t>
            </a:r>
          </a:p>
          <a:p>
            <a:endParaRPr lang="it-IT" sz="800" dirty="0" smtClean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Clr>
                <a:srgbClr val="CC0000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200" b="1" dirty="0" smtClean="0">
                <a:solidFill>
                  <a:srgbClr val="CC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Intrinseca </a:t>
            </a:r>
            <a:r>
              <a:rPr lang="it-IT" sz="20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(propensione innata per il piacere che ne deriva)</a:t>
            </a:r>
          </a:p>
          <a:p>
            <a:pPr marL="457200" indent="-457200">
              <a:buClr>
                <a:srgbClr val="CC0000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200" b="1" dirty="0" smtClean="0">
                <a:solidFill>
                  <a:srgbClr val="CC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Estrinseca</a:t>
            </a:r>
            <a:r>
              <a:rPr lang="it-IT" sz="2200" b="1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0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(motivazione esterna, premio)</a:t>
            </a:r>
          </a:p>
          <a:p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La relazione terapeutica che porta a esiti migliori è quella di chi promuove la motivazione intrinseca.</a:t>
            </a:r>
          </a:p>
          <a:p>
            <a:endParaRPr lang="it-IT" sz="2200" dirty="0" smtClean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ggi parliamo di </a:t>
            </a: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favorire </a:t>
            </a:r>
            <a:r>
              <a:rPr lang="it-IT" sz="2200" b="1" dirty="0" err="1" smtClean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l’empowerment</a:t>
            </a: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 individuale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cioè la convinzione di potere, dovere, essere in grado di fare che appartiene all’utente.</a:t>
            </a:r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042084" y="26177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</p:txBody>
      </p:sp>
      <p:cxnSp>
        <p:nvCxnSpPr>
          <p:cNvPr id="4" name="Connettore 2 3"/>
          <p:cNvCxnSpPr/>
          <p:nvPr/>
        </p:nvCxnSpPr>
        <p:spPr>
          <a:xfrm>
            <a:off x="4139952" y="1844824"/>
            <a:ext cx="1944216" cy="0"/>
          </a:xfrm>
          <a:prstGeom prst="straightConnector1">
            <a:avLst/>
          </a:prstGeom>
          <a:ln w="381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4211960" y="141277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C0000"/>
                </a:solidFill>
              </a:rPr>
              <a:t>MOTIVAZIONE</a:t>
            </a:r>
            <a:endParaRPr lang="it-IT" b="1" dirty="0">
              <a:solidFill>
                <a:srgbClr val="CC0000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 rot="5400000">
            <a:off x="7668344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 rot="5400000">
            <a:off x="794799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 rot="5400000">
            <a:off x="8244408" y="716052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 rot="5400000">
            <a:off x="853663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 rot="5400000">
            <a:off x="882047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54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 descr="https://prossimamenteneicinema.files.wordpress.com/2012/02/intouchables-locandina-poster-quasi-amici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6" b="9327"/>
          <a:stretch/>
        </p:blipFill>
        <p:spPr bwMode="auto">
          <a:xfrm>
            <a:off x="2267744" y="980727"/>
            <a:ext cx="4428372" cy="581895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tangolo 4"/>
          <p:cNvSpPr/>
          <p:nvPr/>
        </p:nvSpPr>
        <p:spPr>
          <a:xfrm>
            <a:off x="-36512" y="0"/>
            <a:ext cx="9180512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-36512" y="6799684"/>
            <a:ext cx="9217024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403648" y="241484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it-IT" sz="28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PTI e l’autodeterminazione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53" b="98772" l="0" r="97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98"/>
          <a:stretch/>
        </p:blipFill>
        <p:spPr>
          <a:xfrm rot="180000">
            <a:off x="-144130" y="-54519"/>
            <a:ext cx="1440159" cy="4150313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 rot="5400000">
            <a:off x="7668344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 rot="5400000">
            <a:off x="794799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5400000">
            <a:off x="8244408" y="716052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 rot="5400000">
            <a:off x="853663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 rot="5400000">
            <a:off x="882047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56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-36512" y="0"/>
            <a:ext cx="9180512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-36512" y="6799684"/>
            <a:ext cx="9217024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403648" y="241484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it-IT" sz="28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’amministrazione di sostegno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3" b="98772" l="0" r="97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98"/>
          <a:stretch/>
        </p:blipFill>
        <p:spPr>
          <a:xfrm rot="180000">
            <a:off x="-144130" y="-54519"/>
            <a:ext cx="1440159" cy="4150313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672224" y="1412776"/>
            <a:ext cx="693222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Legge 6/2004</a:t>
            </a:r>
          </a:p>
          <a:p>
            <a:endParaRPr lang="it-IT" sz="2000" dirty="0" smtClean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000" i="1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Art.1 – finalità della legge</a:t>
            </a:r>
          </a:p>
          <a:p>
            <a:r>
              <a:rPr lang="it-IT" sz="20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La presente legge ha la finalità di tutelare, con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la minor limitazione possibile delle capacità di agire</a:t>
            </a:r>
            <a:r>
              <a:rPr lang="it-IT" sz="20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le persone prive in tutto o in parte di autonomia nell’espletamento delle funzioni della vita quotidiana, mediante interventi di sostegno temporaneo o permanente.</a:t>
            </a:r>
          </a:p>
          <a:p>
            <a:endParaRPr lang="it-IT" sz="2000" dirty="0" smtClean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000" i="1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Art. 410 – doveri dell’amministratore di sostegno</a:t>
            </a:r>
          </a:p>
          <a:p>
            <a:r>
              <a:rPr lang="it-IT" sz="20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Nello svolgimento dei suoi compiti l’Amministratore di Sostegno deve tener conto dei bisogni e delle</a:t>
            </a:r>
            <a:r>
              <a:rPr lang="it-IT" sz="2000" b="1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aspirazioni</a:t>
            </a:r>
            <a:r>
              <a:rPr lang="it-IT" sz="2000" b="1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0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del beneficiario. [….] deve tempestivamente informare il beneficiario circa gli atti da compiere nonché il Giudice Tutelare in caso di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dissenso</a:t>
            </a:r>
            <a:r>
              <a:rPr lang="it-IT" sz="20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con il beneficiario stesso.</a:t>
            </a:r>
            <a:endParaRPr lang="it-IT" sz="20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042084" y="26177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 rot="5400000">
            <a:off x="7668344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 rot="5400000">
            <a:off x="794799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 rot="5400000">
            <a:off x="8244408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 rot="5400000">
            <a:off x="8536632" y="716052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 rot="5400000">
            <a:off x="882047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30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-36512" y="0"/>
            <a:ext cx="9180512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-36512" y="6799684"/>
            <a:ext cx="9217024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403648" y="241484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it-IT" sz="28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lavoro di rete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3" b="98772" l="0" r="97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98"/>
          <a:stretch/>
        </p:blipFill>
        <p:spPr>
          <a:xfrm rot="180000">
            <a:off x="-144130" y="-54519"/>
            <a:ext cx="1440159" cy="4150313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 rot="5400000">
            <a:off x="7668344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 rot="5400000">
            <a:off x="794799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 rot="5400000">
            <a:off x="8244408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5400000">
            <a:off x="853663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 rot="5400000">
            <a:off x="8820472" y="716052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042084" y="26177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1636015" y="2161887"/>
            <a:ext cx="703624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Il </a:t>
            </a:r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lavoro nelle organizzazioni è 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sempre un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lavoro di </a:t>
            </a: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équipe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Spesso l’équipe lavora con una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rete allargata 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composta </a:t>
            </a:r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dai famigliari, da persone della rete sociale naturale del paziente e da operatori di altre istituzioni.</a:t>
            </a:r>
          </a:p>
          <a:p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Quando il paziente ha un provvedimento di </a:t>
            </a:r>
            <a:r>
              <a:rPr lang="it-IT" sz="2200" dirty="0" err="1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AdS</a:t>
            </a:r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il lavoro diventa di 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rete.</a:t>
            </a:r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E02702"/>
              </a:buClr>
            </a:pPr>
            <a:endParaRPr lang="it-IT" sz="2200" dirty="0" smtClean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84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-36512" y="0"/>
            <a:ext cx="9180512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-36512" y="6799684"/>
            <a:ext cx="9217024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403648" y="241484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it-IT" sz="28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lavoro di rete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759496" y="1700808"/>
            <a:ext cx="66205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Allargandosi la rete, </a:t>
            </a: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il progetto di cura si arricchisce…</a:t>
            </a:r>
          </a:p>
          <a:p>
            <a:endParaRPr lang="it-IT" sz="2200" b="1" dirty="0" smtClean="0">
              <a:solidFill>
                <a:schemeClr val="accent1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Il sostegno alla gestione economica permette:</a:t>
            </a:r>
          </a:p>
          <a:p>
            <a:endParaRPr lang="it-IT" sz="2200" dirty="0" smtClean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CC0000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Mantenimento dell’autonomia della persona</a:t>
            </a:r>
          </a:p>
          <a:p>
            <a:pPr marL="342900" indent="-342900">
              <a:buClr>
                <a:srgbClr val="CC0000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iglioramento 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dei rapporti famigliari </a:t>
            </a:r>
          </a:p>
          <a:p>
            <a:pPr marL="342900" indent="-342900">
              <a:buClr>
                <a:srgbClr val="CC0000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Possibilità di utilizzo di strutture residenziali</a:t>
            </a:r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CC0000"/>
              </a:buClr>
              <a:buSzPct val="150000"/>
            </a:pPr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i="1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3" b="98772" l="0" r="97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98"/>
          <a:stretch/>
        </p:blipFill>
        <p:spPr>
          <a:xfrm rot="180000">
            <a:off x="-144130" y="-54519"/>
            <a:ext cx="1440159" cy="4150313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 rot="5400000">
            <a:off x="7668344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 rot="5400000">
            <a:off x="794799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 rot="5400000">
            <a:off x="8244408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 rot="5400000">
            <a:off x="853663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 rot="5400000">
            <a:off x="8820472" y="716052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83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-36512" y="0"/>
            <a:ext cx="9180512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-36512" y="6799684"/>
            <a:ext cx="9217024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403648" y="241484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it-IT" sz="28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lavoro di rete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619672" y="1196752"/>
            <a:ext cx="6916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200" dirty="0">
              <a:solidFill>
                <a:schemeClr val="accent1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... le relazioni si complicano</a:t>
            </a:r>
          </a:p>
          <a:p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La collaborazione interprofessionale tra diverse organizzazioni pone alcune criticità:</a:t>
            </a:r>
          </a:p>
          <a:p>
            <a:endParaRPr lang="it-IT" sz="2200" i="1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i="1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	Tra più esperti chi farà da guida?</a:t>
            </a:r>
          </a:p>
          <a:p>
            <a:r>
              <a:rPr lang="it-IT" sz="2200" i="1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	Ci sarà collaborazione?</a:t>
            </a:r>
          </a:p>
          <a:p>
            <a:endParaRPr lang="it-IT" sz="2200" dirty="0" smtClean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gni esperto è responsabile della propria prestazione.</a:t>
            </a:r>
          </a:p>
          <a:p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gni esperto dovrebbe però essere responsabilizzato alla </a:t>
            </a: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collaborazione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non più solo di fronte al proprio Ente, ma di fronte alla </a:t>
            </a:r>
            <a:r>
              <a:rPr lang="it-IT" sz="2200" i="1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comunità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it-IT" sz="2200" dirty="0" smtClean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 rot="5400000">
            <a:off x="7668344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 rot="5400000">
            <a:off x="794799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 rot="5400000">
            <a:off x="8244408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5400000">
            <a:off x="853663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 rot="5400000">
            <a:off x="8820472" y="716052"/>
            <a:ext cx="135632" cy="135632"/>
          </a:xfrm>
          <a:prstGeom prst="rect">
            <a:avLst/>
          </a:prstGeom>
          <a:solidFill>
            <a:srgbClr val="C0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3" b="98772" l="0" r="97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98"/>
          <a:stretch/>
        </p:blipFill>
        <p:spPr>
          <a:xfrm rot="180000">
            <a:off x="-144130" y="-54519"/>
            <a:ext cx="1440159" cy="415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78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-36512" y="0"/>
            <a:ext cx="9180512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-36512" y="6799684"/>
            <a:ext cx="9217024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403648" y="241484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it-IT" sz="28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lavoro di rete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3" b="98772" l="0" r="97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98"/>
          <a:stretch/>
        </p:blipFill>
        <p:spPr>
          <a:xfrm rot="180000">
            <a:off x="-144130" y="-54519"/>
            <a:ext cx="1440159" cy="4150313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831504" y="2379564"/>
            <a:ext cx="684495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200" dirty="0" smtClean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200" dirty="0" smtClean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È utile la definizione di protocolli di collaborazione condivisi, </a:t>
            </a:r>
            <a:r>
              <a:rPr lang="it-IT" sz="2200" dirty="0" err="1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affinchè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tutti gli operatori coinvolti vedano definite le loro responsabilità interazionali.</a:t>
            </a:r>
          </a:p>
        </p:txBody>
      </p:sp>
      <p:sp>
        <p:nvSpPr>
          <p:cNvPr id="2" name="Rettangolo 1"/>
          <p:cNvSpPr/>
          <p:nvPr/>
        </p:nvSpPr>
        <p:spPr>
          <a:xfrm>
            <a:off x="3042084" y="26177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 rot="5400000">
            <a:off x="7668344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 rot="5400000">
            <a:off x="794799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 rot="5400000">
            <a:off x="8244408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 rot="5400000">
            <a:off x="853663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 rot="5400000">
            <a:off x="8820472" y="716052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83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63" t="224" r="-179" b="85122"/>
          <a:stretch/>
        </p:blipFill>
        <p:spPr>
          <a:xfrm>
            <a:off x="4804012" y="0"/>
            <a:ext cx="4339988" cy="100766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1" y="44624"/>
            <a:ext cx="2354798" cy="681337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63" t="78622" r="-179" b="-224"/>
          <a:stretch/>
        </p:blipFill>
        <p:spPr>
          <a:xfrm>
            <a:off x="4804012" y="5390866"/>
            <a:ext cx="4339988" cy="148539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-36512" y="0"/>
            <a:ext cx="9180512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-36512" y="6799684"/>
            <a:ext cx="9217024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2555776" y="1772816"/>
            <a:ext cx="62646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6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relazione nella tutela giuridica</a:t>
            </a:r>
          </a:p>
        </p:txBody>
      </p:sp>
      <p:sp>
        <p:nvSpPr>
          <p:cNvPr id="2" name="Rettangolo 1"/>
          <p:cNvSpPr/>
          <p:nvPr/>
        </p:nvSpPr>
        <p:spPr>
          <a:xfrm>
            <a:off x="3957263" y="2564904"/>
            <a:ext cx="4333046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CC0000"/>
              </a:buClr>
              <a:buSzPct val="180000"/>
            </a:pPr>
            <a:r>
              <a:rPr lang="it-IT" sz="20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 diritti</a:t>
            </a:r>
          </a:p>
          <a:p>
            <a:pPr>
              <a:lnSpc>
                <a:spcPct val="150000"/>
              </a:lnSpc>
              <a:buClr>
                <a:srgbClr val="CC0000"/>
              </a:buClr>
              <a:buSzPct val="180000"/>
            </a:pPr>
            <a:r>
              <a:rPr lang="it-IT" sz="20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 principi guida delle professioni di aiuto</a:t>
            </a:r>
            <a:endParaRPr lang="it-IT" sz="20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Clr>
                <a:srgbClr val="CC0000"/>
              </a:buClr>
              <a:buSzPct val="180000"/>
            </a:pPr>
            <a:r>
              <a:rPr lang="it-IT" sz="20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Qualità della relazione</a:t>
            </a:r>
            <a:endParaRPr lang="it-IT" sz="20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Clr>
                <a:srgbClr val="CC0000"/>
              </a:buClr>
              <a:buSzPct val="180000"/>
            </a:pPr>
            <a:r>
              <a:rPr lang="it-IT" sz="20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Il piano di trattamento individuale</a:t>
            </a:r>
          </a:p>
          <a:p>
            <a:pPr>
              <a:lnSpc>
                <a:spcPct val="150000"/>
              </a:lnSpc>
              <a:buClr>
                <a:srgbClr val="CC0000"/>
              </a:buClr>
              <a:buSzPct val="180000"/>
            </a:pPr>
            <a:r>
              <a:rPr lang="it-IT" sz="20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Il lavoro di rete </a:t>
            </a:r>
            <a:endParaRPr lang="it-IT" sz="20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 rot="5400000">
            <a:off x="3635896" y="2861320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 rot="5400000">
            <a:off x="3641020" y="3284984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 rot="5400000">
            <a:off x="3641020" y="3717033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 rot="5400000">
            <a:off x="3635896" y="4149080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82" y="4666264"/>
            <a:ext cx="16510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60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-36512" y="0"/>
            <a:ext cx="9180512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-36512" y="6799684"/>
            <a:ext cx="9217024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619672" y="26064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conclusioni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3" b="98772" l="0" r="97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98"/>
          <a:stretch/>
        </p:blipFill>
        <p:spPr>
          <a:xfrm rot="180000">
            <a:off x="-144130" y="-54519"/>
            <a:ext cx="1440159" cy="4150313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 rot="5400000">
            <a:off x="7668344" y="716052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 rot="5400000">
            <a:off x="7947992" y="716052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 rot="5400000">
            <a:off x="8244408" y="716052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 rot="5400000">
            <a:off x="8536632" y="716052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 rot="5400000">
            <a:off x="8820472" y="716052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1691680" y="1772811"/>
            <a:ext cx="66205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Un provvedimento di protezione giuridica fa parte di un </a:t>
            </a:r>
            <a:r>
              <a:rPr lang="it-IT" sz="2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it-IT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rogetto di cura.</a:t>
            </a:r>
          </a:p>
          <a:p>
            <a:endParaRPr lang="it-IT" sz="22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Tutti gli attori fanno parte della rete.</a:t>
            </a:r>
          </a:p>
          <a:p>
            <a:endParaRPr lang="it-IT" sz="22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È importante:</a:t>
            </a:r>
          </a:p>
          <a:p>
            <a:pPr marL="342900" indent="-342900">
              <a:buClr>
                <a:srgbClr val="CC0000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Una relazione con il paziente rispettosa della sua unicità e delle sue aspirazioni.</a:t>
            </a:r>
          </a:p>
          <a:p>
            <a:pPr marL="342900" indent="-342900">
              <a:buClr>
                <a:srgbClr val="CC0000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Una relazione collaborativa tra gli attori della rete.</a:t>
            </a:r>
          </a:p>
          <a:p>
            <a:pPr marL="342900" indent="-342900">
              <a:buClr>
                <a:srgbClr val="CC0000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La definizione di </a:t>
            </a:r>
            <a:r>
              <a:rPr lang="it-IT" sz="2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it-IT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rotocolli che facilitino la collaborazione tra tutti gli enti coinvolti .</a:t>
            </a:r>
          </a:p>
          <a:p>
            <a:endParaRPr lang="it-IT" sz="22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90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-36512" y="6799684"/>
            <a:ext cx="9217024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403648" y="228754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relazione nella tutela giuridica</a:t>
            </a:r>
          </a:p>
        </p:txBody>
      </p:sp>
      <p:sp>
        <p:nvSpPr>
          <p:cNvPr id="8" name="Rettangolo 7"/>
          <p:cNvSpPr/>
          <p:nvPr/>
        </p:nvSpPr>
        <p:spPr>
          <a:xfrm>
            <a:off x="-73024" y="0"/>
            <a:ext cx="9217024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3" b="98772" l="0" r="97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98"/>
          <a:stretch/>
        </p:blipFill>
        <p:spPr>
          <a:xfrm rot="180000">
            <a:off x="-144917" y="-54519"/>
            <a:ext cx="1440159" cy="4150313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835696" y="2708920"/>
            <a:ext cx="65527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«Gli dei hanno dato agli uomini due orecchie e una bocca per poter ascoltare il doppio e parlare la metà»</a:t>
            </a:r>
          </a:p>
          <a:p>
            <a:pPr algn="r"/>
            <a:endParaRPr lang="it-IT" sz="24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it-IT" sz="20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Talete di Mileto</a:t>
            </a:r>
            <a:endParaRPr lang="it-IT" sz="20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31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-36512" y="0"/>
            <a:ext cx="9180512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-36512" y="6799684"/>
            <a:ext cx="9217024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3" b="98772" l="0" r="97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98"/>
          <a:stretch/>
        </p:blipFill>
        <p:spPr>
          <a:xfrm rot="180000">
            <a:off x="-144130" y="-54519"/>
            <a:ext cx="1440159" cy="4150313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763688" y="2780928"/>
            <a:ext cx="67687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Il comportamento umano nel settore della vita e della salute è guidato da </a:t>
            </a: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valori</a:t>
            </a:r>
            <a:r>
              <a:rPr lang="it-IT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e da </a:t>
            </a: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principi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condivisi che cambiano continuamente nel corso della storia.</a:t>
            </a:r>
          </a:p>
        </p:txBody>
      </p:sp>
      <p:sp>
        <p:nvSpPr>
          <p:cNvPr id="25" name="Rettangolo 24"/>
          <p:cNvSpPr/>
          <p:nvPr/>
        </p:nvSpPr>
        <p:spPr>
          <a:xfrm rot="5400000">
            <a:off x="7668344" y="716052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 rot="5400000">
            <a:off x="794799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6"/>
          <p:cNvSpPr/>
          <p:nvPr/>
        </p:nvSpPr>
        <p:spPr>
          <a:xfrm rot="5400000">
            <a:off x="8244408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27"/>
          <p:cNvSpPr/>
          <p:nvPr/>
        </p:nvSpPr>
        <p:spPr>
          <a:xfrm rot="5400000">
            <a:off x="853663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/>
          <p:cNvSpPr/>
          <p:nvPr/>
        </p:nvSpPr>
        <p:spPr>
          <a:xfrm rot="5400000">
            <a:off x="882047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1403648" y="241484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it-IT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diritti</a:t>
            </a:r>
          </a:p>
        </p:txBody>
      </p:sp>
    </p:spTree>
    <p:extLst>
      <p:ext uri="{BB962C8B-B14F-4D97-AF65-F5344CB8AC3E}">
        <p14:creationId xmlns:p14="http://schemas.microsoft.com/office/powerpoint/2010/main" val="253579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-36512" y="0"/>
            <a:ext cx="9180512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-36512" y="6799684"/>
            <a:ext cx="9217024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403648" y="241484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it-IT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diritti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3" b="98772" l="0" r="97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98"/>
          <a:stretch/>
        </p:blipFill>
        <p:spPr>
          <a:xfrm rot="180000">
            <a:off x="-144130" y="-54519"/>
            <a:ext cx="1440159" cy="4150313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691680" y="2276872"/>
            <a:ext cx="66205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i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Costituzione Italiana - Art.32</a:t>
            </a:r>
          </a:p>
          <a:p>
            <a:endParaRPr lang="it-IT" sz="22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La repubblica tutela la salute come fondamentale diritto dell’individuo e della collettività, e garantisce cure gratuite agli indigenti. </a:t>
            </a:r>
          </a:p>
          <a:p>
            <a:r>
              <a:rPr lang="it-IT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Nessuno può essere obbligato ad un determinato trattamento se non per disposizione di legge. La legge non può in nessun caso violare i limiti imposti  dal rispetto della persona umana.</a:t>
            </a:r>
          </a:p>
        </p:txBody>
      </p:sp>
      <p:sp>
        <p:nvSpPr>
          <p:cNvPr id="25" name="Rettangolo 24"/>
          <p:cNvSpPr/>
          <p:nvPr/>
        </p:nvSpPr>
        <p:spPr>
          <a:xfrm rot="5400000">
            <a:off x="7668344" y="716052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 rot="5400000">
            <a:off x="794799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6"/>
          <p:cNvSpPr/>
          <p:nvPr/>
        </p:nvSpPr>
        <p:spPr>
          <a:xfrm rot="5400000">
            <a:off x="8244408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27"/>
          <p:cNvSpPr/>
          <p:nvPr/>
        </p:nvSpPr>
        <p:spPr>
          <a:xfrm rot="5400000">
            <a:off x="853663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/>
          <p:cNvSpPr/>
          <p:nvPr/>
        </p:nvSpPr>
        <p:spPr>
          <a:xfrm rot="5400000">
            <a:off x="882047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77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-36512" y="0"/>
            <a:ext cx="9180512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-36512" y="6799684"/>
            <a:ext cx="9217024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403648" y="241484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it-IT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diritti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3" b="98772" l="0" r="97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98"/>
          <a:stretch/>
        </p:blipFill>
        <p:spPr>
          <a:xfrm rot="180000">
            <a:off x="-144130" y="-54519"/>
            <a:ext cx="1440159" cy="4150313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752058" y="2420888"/>
            <a:ext cx="676875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2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i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OMS - 1946 </a:t>
            </a:r>
          </a:p>
          <a:p>
            <a:endParaRPr lang="it-IT" sz="22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dirty="0" smtClean="0"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it-IT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it-IT" sz="2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salute uno stato di benessere fisico, mentale e sociale e non mera assenza di malattia o </a:t>
            </a:r>
            <a:r>
              <a:rPr lang="it-IT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infermità.</a:t>
            </a:r>
          </a:p>
        </p:txBody>
      </p:sp>
      <p:sp>
        <p:nvSpPr>
          <p:cNvPr id="25" name="Rettangolo 24"/>
          <p:cNvSpPr/>
          <p:nvPr/>
        </p:nvSpPr>
        <p:spPr>
          <a:xfrm rot="5400000">
            <a:off x="7668344" y="716052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 rot="5400000">
            <a:off x="794799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6"/>
          <p:cNvSpPr/>
          <p:nvPr/>
        </p:nvSpPr>
        <p:spPr>
          <a:xfrm rot="5400000">
            <a:off x="8244408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27"/>
          <p:cNvSpPr/>
          <p:nvPr/>
        </p:nvSpPr>
        <p:spPr>
          <a:xfrm rot="5400000">
            <a:off x="853663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/>
          <p:cNvSpPr/>
          <p:nvPr/>
        </p:nvSpPr>
        <p:spPr>
          <a:xfrm rot="5400000">
            <a:off x="882047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77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-36512" y="0"/>
            <a:ext cx="9180512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-36512" y="6799684"/>
            <a:ext cx="9217024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403648" y="241484"/>
            <a:ext cx="664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it-IT" sz="28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princìpi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3" b="98772" l="0" r="97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98"/>
          <a:stretch/>
        </p:blipFill>
        <p:spPr>
          <a:xfrm rot="180000">
            <a:off x="-144130" y="-54519"/>
            <a:ext cx="1440159" cy="4150313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763688" y="1916832"/>
            <a:ext cx="6768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Principio:  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orientamento operativo che scaturisce da un</a:t>
            </a:r>
          </a:p>
          <a:p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    determinato insieme di valori.</a:t>
            </a:r>
          </a:p>
          <a:p>
            <a:endParaRPr lang="it-IT" sz="800" dirty="0" smtClean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8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800" dirty="0" smtClean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                  I principi che guidano le professioni di aiuto :      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131840" y="3140968"/>
            <a:ext cx="482453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02702"/>
              </a:buClr>
            </a:pPr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Clr>
                <a:srgbClr val="E02702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la unicità della persona</a:t>
            </a:r>
          </a:p>
          <a:p>
            <a:pPr marL="342900" indent="-342900">
              <a:lnSpc>
                <a:spcPct val="150000"/>
              </a:lnSpc>
              <a:buClr>
                <a:srgbClr val="E02702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l’autodeterminazione</a:t>
            </a:r>
          </a:p>
          <a:p>
            <a:pPr marL="342900" indent="-342900">
              <a:lnSpc>
                <a:spcPct val="150000"/>
              </a:lnSpc>
              <a:buClr>
                <a:srgbClr val="E02702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’equità nell’utilizzo delle risorse</a:t>
            </a:r>
          </a:p>
          <a:p>
            <a:pPr marL="342900" indent="-342900">
              <a:lnSpc>
                <a:spcPct val="150000"/>
              </a:lnSpc>
              <a:buClr>
                <a:srgbClr val="E02702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la riservatezza e la privacy</a:t>
            </a:r>
          </a:p>
        </p:txBody>
      </p:sp>
      <p:sp>
        <p:nvSpPr>
          <p:cNvPr id="9" name="Rettangolo 8"/>
          <p:cNvSpPr/>
          <p:nvPr/>
        </p:nvSpPr>
        <p:spPr>
          <a:xfrm rot="5400000">
            <a:off x="7668344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 rot="5400000">
            <a:off x="7947992" y="716052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 rot="5400000">
            <a:off x="8244408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5400000">
            <a:off x="853663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 rot="5400000">
            <a:off x="882047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81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-36512" y="-2063"/>
            <a:ext cx="9180512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-36512" y="6799684"/>
            <a:ext cx="9217024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229119" y="260648"/>
            <a:ext cx="664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it-IT" sz="28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relazione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3" b="98772" l="0" r="97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98"/>
          <a:stretch/>
        </p:blipFill>
        <p:spPr>
          <a:xfrm rot="180000">
            <a:off x="-144130" y="-54519"/>
            <a:ext cx="1440159" cy="4150313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428800" y="2020637"/>
            <a:ext cx="71078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Relazione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legame che si crea tra due persone i cui pensieri,</a:t>
            </a:r>
          </a:p>
          <a:p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     sentimenti e azioni si influenzano  </a:t>
            </a:r>
          </a:p>
          <a:p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                    vicendevolmente. </a:t>
            </a:r>
          </a:p>
          <a:p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      In una relazione interpersonale si crea quindi un </a:t>
            </a:r>
          </a:p>
          <a:p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	 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     vincolo di interdipendenza.</a:t>
            </a:r>
          </a:p>
          <a:p>
            <a:endParaRPr lang="it-IT" sz="2200" dirty="0" smtClean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La relazione come </a:t>
            </a: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strumento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perché siano rispettati i principi della nostra professione (e quindi i diritti della persona).</a:t>
            </a:r>
          </a:p>
        </p:txBody>
      </p:sp>
      <p:sp>
        <p:nvSpPr>
          <p:cNvPr id="9" name="Rettangolo 8"/>
          <p:cNvSpPr/>
          <p:nvPr/>
        </p:nvSpPr>
        <p:spPr>
          <a:xfrm rot="5400000">
            <a:off x="7668344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 rot="5400000">
            <a:off x="794799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 rot="5400000">
            <a:off x="8244408" y="716052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5400000">
            <a:off x="853663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 rot="5400000">
            <a:off x="882047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71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/>
          <p:cNvSpPr/>
          <p:nvPr/>
        </p:nvSpPr>
        <p:spPr>
          <a:xfrm>
            <a:off x="-36512" y="0"/>
            <a:ext cx="9180512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-36512" y="6799684"/>
            <a:ext cx="9217024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187624" y="241484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piano di trattamento individuale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3" b="98772" l="0" r="97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98"/>
          <a:stretch/>
        </p:blipFill>
        <p:spPr>
          <a:xfrm rot="180000">
            <a:off x="-144130" y="-54519"/>
            <a:ext cx="1440159" cy="4150313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1636015" y="2020637"/>
            <a:ext cx="7036249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02702"/>
              </a:buClr>
            </a:pPr>
            <a:r>
              <a:rPr lang="it-IT" sz="2200" dirty="0" smtClean="0">
                <a:ea typeface="Tahoma" panose="020B0604030504040204" pitchFamily="34" charset="0"/>
                <a:cs typeface="Tahoma" panose="020B0604030504040204" pitchFamily="34" charset="0"/>
              </a:rPr>
              <a:t>Il</a:t>
            </a:r>
            <a:r>
              <a:rPr lang="it-IT" sz="2200" b="1" dirty="0" smtClean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PTI 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formulato sulla base di una relazione interpersonale autentica sarà:</a:t>
            </a:r>
          </a:p>
          <a:p>
            <a:pPr>
              <a:buClr>
                <a:srgbClr val="E02702"/>
              </a:buClr>
            </a:pPr>
            <a:endParaRPr lang="it-IT" sz="22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Clr>
                <a:srgbClr val="E02702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personalizzato</a:t>
            </a:r>
          </a:p>
          <a:p>
            <a:pPr marL="342900" indent="-342900">
              <a:lnSpc>
                <a:spcPct val="150000"/>
              </a:lnSpc>
              <a:buClr>
                <a:srgbClr val="E02702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ispettoso delle aspirazioni del paziente</a:t>
            </a:r>
          </a:p>
          <a:p>
            <a:pPr marL="342900" indent="-342900">
              <a:lnSpc>
                <a:spcPct val="150000"/>
              </a:lnSpc>
              <a:buClr>
                <a:srgbClr val="E02702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ricco di tutte le risorse possibili</a:t>
            </a:r>
          </a:p>
          <a:p>
            <a:pPr marL="342900" indent="-342900">
              <a:lnSpc>
                <a:spcPct val="150000"/>
              </a:lnSpc>
              <a:buClr>
                <a:srgbClr val="E02702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progetto di cura e non solo prestazioni</a:t>
            </a:r>
          </a:p>
          <a:p>
            <a:pPr marL="342900" indent="-342900">
              <a:lnSpc>
                <a:spcPct val="150000"/>
              </a:lnSpc>
              <a:buClr>
                <a:srgbClr val="E02702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rispettoso della riservatezza del paziente</a:t>
            </a:r>
          </a:p>
        </p:txBody>
      </p:sp>
      <p:sp>
        <p:nvSpPr>
          <p:cNvPr id="2" name="Rettangolo 1"/>
          <p:cNvSpPr/>
          <p:nvPr/>
        </p:nvSpPr>
        <p:spPr>
          <a:xfrm>
            <a:off x="3042084" y="26177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 rot="5400000">
            <a:off x="7668344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 rot="5400000">
            <a:off x="794799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 rot="5400000">
            <a:off x="8244408" y="716052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 rot="5400000">
            <a:off x="853663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5400000">
            <a:off x="882047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96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-36512" y="0"/>
            <a:ext cx="9180512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-36512" y="6799684"/>
            <a:ext cx="9217024" cy="583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258022" y="241484"/>
            <a:ext cx="6356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it-IT" sz="28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benessere  della persona fragile</a:t>
            </a:r>
          </a:p>
        </p:txBody>
      </p:sp>
      <p:sp>
        <p:nvSpPr>
          <p:cNvPr id="2" name="Rettangolo 1"/>
          <p:cNvSpPr/>
          <p:nvPr/>
        </p:nvSpPr>
        <p:spPr>
          <a:xfrm>
            <a:off x="3042084" y="26177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699714" y="1932561"/>
            <a:ext cx="683691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L’OMS nel 1946 </a:t>
            </a:r>
            <a:r>
              <a:rPr lang="it-IT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definisce </a:t>
            </a:r>
            <a:r>
              <a:rPr lang="it-IT" sz="2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la salute uno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stato di benessere fisico, mentale e sociale</a:t>
            </a:r>
            <a:r>
              <a:rPr lang="it-IT" sz="2200" b="1" dirty="0">
                <a:solidFill>
                  <a:srgbClr val="4F81BD">
                    <a:lumMod val="75000"/>
                  </a:srgb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 non </a:t>
            </a:r>
            <a:r>
              <a:rPr lang="it-IT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solo </a:t>
            </a:r>
            <a:r>
              <a:rPr lang="it-IT" sz="2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assenza di malattia o </a:t>
            </a:r>
            <a:r>
              <a:rPr lang="it-IT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infermità.</a:t>
            </a:r>
            <a:endParaRPr lang="it-IT" sz="22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>
              <a:solidFill>
                <a:srgbClr val="4F81BD">
                  <a:lumMod val="75000"/>
                </a:srgb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699714" y="2420888"/>
            <a:ext cx="61042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endParaRPr lang="it-IT" sz="2200" dirty="0"/>
          </a:p>
          <a:p>
            <a:endParaRPr lang="it-IT" sz="2200" dirty="0" smtClean="0"/>
          </a:p>
          <a:p>
            <a:pPr marL="342900" indent="-342900"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it-IT" sz="2200" dirty="0" smtClean="0"/>
              <a:t>Prendersi </a:t>
            </a:r>
            <a:r>
              <a:rPr lang="it-IT" sz="2200" dirty="0"/>
              <a:t>cura in modo globale</a:t>
            </a:r>
          </a:p>
          <a:p>
            <a:pPr marL="342900" indent="-342900"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it-IT" sz="2200" dirty="0" smtClean="0"/>
              <a:t>Per </a:t>
            </a:r>
            <a:r>
              <a:rPr lang="it-IT" sz="2200" dirty="0"/>
              <a:t>raggiungere uno stato di benessere le persone devono soddisfare  esigenze </a:t>
            </a:r>
            <a:r>
              <a:rPr lang="it-IT" sz="2200" dirty="0" smtClean="0"/>
              <a:t>fisiologiche (cibo) </a:t>
            </a:r>
            <a:r>
              <a:rPr lang="it-IT" sz="2200" dirty="0"/>
              <a:t>ma anche bisogni </a:t>
            </a:r>
            <a:r>
              <a:rPr lang="it-IT" sz="2200" dirty="0" smtClean="0"/>
              <a:t>psicologici (competenza</a:t>
            </a:r>
            <a:r>
              <a:rPr lang="it-IT" sz="2200" dirty="0"/>
              <a:t>, autonomia e </a:t>
            </a:r>
            <a:r>
              <a:rPr lang="it-IT" sz="2200" dirty="0" smtClean="0"/>
              <a:t>relazionalità).</a:t>
            </a:r>
            <a:endParaRPr lang="it-IT" sz="2200" dirty="0"/>
          </a:p>
          <a:p>
            <a:endParaRPr lang="it-IT" sz="2200" dirty="0" smtClean="0"/>
          </a:p>
          <a:p>
            <a:r>
              <a:rPr lang="it-IT" sz="2200" dirty="0" smtClean="0"/>
              <a:t>Questi </a:t>
            </a:r>
            <a:r>
              <a:rPr lang="it-IT" sz="2200" dirty="0"/>
              <a:t>bisogni si traducono in obiettivi e aspirazioni.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3" b="98772" l="0" r="97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98"/>
          <a:stretch/>
        </p:blipFill>
        <p:spPr>
          <a:xfrm rot="180000">
            <a:off x="-144130" y="-54519"/>
            <a:ext cx="1440159" cy="4150313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>
          <a:xfrm rot="5400000">
            <a:off x="7668344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 rot="5400000">
            <a:off x="794799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 rot="5400000">
            <a:off x="8244408" y="716052"/>
            <a:ext cx="135632" cy="135632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 rot="5400000">
            <a:off x="853663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 rot="5400000">
            <a:off x="8820472" y="716052"/>
            <a:ext cx="135632" cy="135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4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</TotalTime>
  <Words>873</Words>
  <Application>Microsoft Office PowerPoint</Application>
  <PresentationFormat>Presentazione su schermo (4:3)</PresentationFormat>
  <Paragraphs>173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Eleonora</dc:creator>
  <cp:lastModifiedBy>Cate</cp:lastModifiedBy>
  <cp:revision>80</cp:revision>
  <dcterms:created xsi:type="dcterms:W3CDTF">2015-04-05T16:09:21Z</dcterms:created>
  <dcterms:modified xsi:type="dcterms:W3CDTF">2015-04-14T21:42:28Z</dcterms:modified>
</cp:coreProperties>
</file>