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259" r:id="rId2"/>
    <p:sldId id="261" r:id="rId3"/>
    <p:sldId id="281" r:id="rId4"/>
    <p:sldId id="282" r:id="rId5"/>
    <p:sldId id="283" r:id="rId6"/>
    <p:sldId id="289" r:id="rId7"/>
    <p:sldId id="288" r:id="rId8"/>
    <p:sldId id="284" r:id="rId9"/>
  </p:sldIdLst>
  <p:sldSz cx="9144000" cy="6858000" type="screen4x3"/>
  <p:notesSz cx="6858000" cy="9144000"/>
  <p:defaultText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79CC93D-E52E-4D84-901B-11D7331DD495}">
          <p14:sldIdLst>
            <p14:sldId id="259"/>
          </p14:sldIdLst>
        </p14:section>
        <p14:section name="Panoramica e obiettivi" id="{ABA716BF-3A5C-4ADB-94C9-CFEF84EBA240}">
          <p14:sldIdLst>
            <p14:sldId id="261"/>
            <p14:sldId id="281"/>
            <p14:sldId id="282"/>
            <p14:sldId id="283"/>
            <p14:sldId id="289"/>
            <p14:sldId id="288"/>
            <p14:sldId id="284"/>
          </p14:sldIdLst>
        </p14:section>
        <p14:section name="Argomento 1" id="{6D9936A3-3945-4757-BC8B-B5C252D8E036}">
          <p14:sldIdLst/>
        </p14:section>
        <p14:section name="Diapositive di esempio per effetti grafici" id="{BAB3A466-96C9-4230-9978-795378D75699}">
          <p14:sldIdLst/>
        </p14:section>
        <p14:section name="Case study" id="{8C0305C9-B152-4FBA-A789-FE1976D53990}">
          <p14:sldIdLst/>
        </p14:section>
        <p14:section name="Conclusioni e riepilogo" id="{790CEF5B-569A-4C2F-BED5-750B08C0E5AD}">
          <p14:sldIdLst/>
        </p14:section>
        <p14:section name="Appendice"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p:scale>
          <a:sx n="83" d="100"/>
          <a:sy n="83" d="100"/>
        </p:scale>
        <p:origin x="-1284" y="-6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t-IT" sz="1200"/>
            </a:lvl1pPr>
          </a:lstStyle>
          <a:p>
            <a:endParaRPr lang="it-IT"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it-IT" sz="1200"/>
            </a:lvl1pPr>
          </a:lstStyle>
          <a:p>
            <a:fld id="{D83FDC75-7F73-4A4A-A77C-09AADF00E0EA}" type="datetimeFigureOut">
              <a:rPr lang="it-IT" smtClean="0"/>
              <a:pPr/>
              <a:t>14/04/2015</a:t>
            </a:fld>
            <a:endParaRPr lang="it-IT"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it-IT" sz="1200"/>
            </a:lvl1pPr>
          </a:lstStyle>
          <a:p>
            <a:endParaRPr lang="it-IT"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it-IT" sz="1200"/>
            </a:lvl1pPr>
          </a:lstStyle>
          <a:p>
            <a:fld id="{459226BF-1F13-42D3-80DC-373E7ADD1EBC}" type="slidenum">
              <a:rPr lang="it-IT" smtClean="0"/>
              <a:pPr/>
              <a:t>‹N›</a:t>
            </a:fld>
            <a:endParaRPr lang="it-IT" dirty="0"/>
          </a:p>
        </p:txBody>
      </p:sp>
    </p:spTree>
    <p:extLst>
      <p:ext uri="{BB962C8B-B14F-4D97-AF65-F5344CB8AC3E}">
        <p14:creationId xmlns:p14="http://schemas.microsoft.com/office/powerpoint/2010/main" val="1439941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t-IT"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it-IT" sz="1200"/>
            </a:lvl1pPr>
          </a:lstStyle>
          <a:p>
            <a:fld id="{48AEF76B-3757-4A0B-AF93-28494465C1DD}" type="datetimeFigureOut">
              <a:pPr/>
              <a:t>14/04/2015</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it-IT"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it-IT" sz="1200"/>
            </a:lvl1pPr>
          </a:lstStyle>
          <a:p>
            <a:fld id="{75693FD4-8F83-4EF7-AC3F-0DC0388986B0}" type="slidenum">
              <a:pPr/>
              <a:t>‹N›</a:t>
            </a:fld>
            <a:endParaRPr lang="it-IT"/>
          </a:p>
        </p:txBody>
      </p:sp>
    </p:spTree>
    <p:extLst>
      <p:ext uri="{BB962C8B-B14F-4D97-AF65-F5344CB8AC3E}">
        <p14:creationId xmlns:p14="http://schemas.microsoft.com/office/powerpoint/2010/main" val="1963033782"/>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it-IT"/>
            </a:pPr>
            <a:r>
              <a:rPr lang="it-IT" dirty="0" smtClean="0"/>
              <a:t>Questo modello può essere utilizzato come file iniziale per la presentazione di materiale didattico per la formazione in gruppo.</a:t>
            </a:r>
          </a:p>
          <a:p>
            <a:endParaRPr lang="it-IT" dirty="0" smtClean="0"/>
          </a:p>
          <a:p>
            <a:pPr lvl="0"/>
            <a:r>
              <a:rPr lang="it-IT" sz="1200" b="1" dirty="0" smtClean="0"/>
              <a:t>Sezioni</a:t>
            </a:r>
            <a:endParaRPr lang="it-IT" sz="1200" b="0" dirty="0" smtClean="0"/>
          </a:p>
          <a:p>
            <a:pPr lvl="0"/>
            <a:r>
              <a:rPr lang="it-IT" sz="1200" b="0" dirty="0" smtClean="0"/>
              <a:t>Fare clic con il pulsante destro del mouse su una diapositiva per aggiungere sezioni.</a:t>
            </a:r>
            <a:r>
              <a:rPr lang="it-IT" sz="1200" b="0" baseline="0" dirty="0" smtClean="0"/>
              <a:t> Le sezioni possono essere utili per organizzare le diapositive o agevolare la collaborazione tra più autori.</a:t>
            </a:r>
            <a:endParaRPr lang="it-IT" sz="1200" b="0" dirty="0" smtClean="0"/>
          </a:p>
          <a:p>
            <a:pPr lvl="0"/>
            <a:endParaRPr lang="it-IT" sz="1200" b="1" dirty="0" smtClean="0"/>
          </a:p>
          <a:p>
            <a:pPr lvl="0"/>
            <a:r>
              <a:rPr lang="it-IT" sz="1200" b="1" dirty="0" smtClean="0"/>
              <a:t>Note</a:t>
            </a:r>
          </a:p>
          <a:p>
            <a:pPr lvl="0"/>
            <a:r>
              <a:rPr lang="it-IT" sz="1200" dirty="0" smtClean="0"/>
              <a:t>Utilizzare la sezione Note per indicazioni sull'esecuzione della presentazione oppure per fornire informazioni aggiuntive per il pubblico.</a:t>
            </a:r>
            <a:r>
              <a:rPr lang="it-IT" sz="1200" baseline="0" dirty="0" smtClean="0"/>
              <a:t> Mostrare queste note nella visualizzazione Presentazione durante la presentazione. </a:t>
            </a:r>
          </a:p>
          <a:p>
            <a:pPr lvl="0">
              <a:buFontTx/>
              <a:buNone/>
            </a:pPr>
            <a:r>
              <a:rPr lang="it-IT" sz="1200" dirty="0" smtClean="0"/>
              <a:t>Valutare con attenzione le dimensioni dei caratteri, importanti per l'accessibilità, la visibilità, la registrazione video e la produzione online.</a:t>
            </a:r>
          </a:p>
          <a:p>
            <a:pPr lvl="0"/>
            <a:endParaRPr lang="it-IT" sz="1200" dirty="0" smtClean="0"/>
          </a:p>
          <a:p>
            <a:pPr lvl="0">
              <a:buFontTx/>
              <a:buNone/>
            </a:pPr>
            <a:r>
              <a:rPr lang="it-IT" sz="1200" b="1" dirty="0" smtClean="0"/>
              <a:t>Colori coordinati </a:t>
            </a:r>
          </a:p>
          <a:p>
            <a:pPr lvl="0">
              <a:buFontTx/>
              <a:buNone/>
            </a:pPr>
            <a:r>
              <a:rPr lang="it-IT" sz="1200" dirty="0" smtClean="0"/>
              <a:t>Prestare particolare attenzione ai grafici, ai diagrammi e alle caselle di testo.</a:t>
            </a:r>
            <a:r>
              <a:rPr lang="it-IT" sz="1200" baseline="0" dirty="0" smtClean="0"/>
              <a:t> </a:t>
            </a:r>
            <a:endParaRPr lang="it-IT" sz="1200" dirty="0" smtClean="0"/>
          </a:p>
          <a:p>
            <a:pPr lvl="0"/>
            <a:r>
              <a:rPr lang="it-IT" sz="1200" dirty="0" smtClean="0"/>
              <a:t>Tenere presente che i partecipanti eseguiranno la stampa in bianco e nero o </a:t>
            </a:r>
            <a:r>
              <a:rPr lang="it-IT" sz="1200" dirty="0" err="1" smtClean="0"/>
              <a:t>in gradazioni di grigio</a:t>
            </a:r>
            <a:r>
              <a:rPr lang="it-IT" sz="1200" dirty="0" smtClean="0"/>
              <a:t>. Eseguire una stampa di prova per assicurarsi che i colori risultino comunque efficaci e chiari in una stampa in solo bianco e nero e </a:t>
            </a:r>
            <a:r>
              <a:rPr lang="it-IT" sz="1200" dirty="0" err="1" smtClean="0"/>
              <a:t>in gradazioni di grigio</a:t>
            </a:r>
            <a:r>
              <a:rPr lang="it-IT" sz="1200" dirty="0" smtClean="0"/>
              <a:t>.</a:t>
            </a:r>
          </a:p>
          <a:p>
            <a:pPr lvl="0">
              <a:buFontTx/>
              <a:buNone/>
            </a:pPr>
            <a:endParaRPr lang="it-IT" sz="1200" dirty="0" smtClean="0"/>
          </a:p>
          <a:p>
            <a:pPr lvl="0">
              <a:buFontTx/>
              <a:buNone/>
            </a:pPr>
            <a:r>
              <a:rPr lang="it-IT" sz="1200" b="1" dirty="0" smtClean="0"/>
              <a:t>Grafica, tabelle e grafici</a:t>
            </a:r>
          </a:p>
          <a:p>
            <a:pPr lvl="0"/>
            <a:r>
              <a:rPr lang="it-IT" sz="1200" dirty="0" smtClean="0"/>
              <a:t>Scegliere la semplicità: se possibile utilizzare stili e colori coerenti, che non rappresentino elementi di distrazione.</a:t>
            </a:r>
          </a:p>
          <a:p>
            <a:pPr lvl="0"/>
            <a:r>
              <a:rPr lang="it-IT" sz="1200" dirty="0" smtClean="0"/>
              <a:t>Assegnare un'etichetta a tutti i grafici e a tutte le tabelle.</a:t>
            </a:r>
          </a:p>
          <a:p>
            <a:endParaRPr lang="it-IT" dirty="0" smtClean="0"/>
          </a:p>
          <a:p>
            <a:endParaRPr lang="it-IT" dirty="0" smtClean="0"/>
          </a:p>
          <a:p>
            <a:endParaRPr lang="it-IT" dirty="0"/>
          </a:p>
        </p:txBody>
      </p:sp>
      <p:sp>
        <p:nvSpPr>
          <p:cNvPr id="4" name="Slide Number Placeholder 3"/>
          <p:cNvSpPr>
            <a:spLocks noGrp="1"/>
          </p:cNvSpPr>
          <p:nvPr>
            <p:ph type="sldNum" sz="quarter" idx="10"/>
          </p:nvPr>
        </p:nvSpPr>
        <p:spPr/>
        <p:txBody>
          <a:bodyPr/>
          <a:lstStyle/>
          <a:p>
            <a:fld id="{EC6EAC7D-5A89-47C2-8ABA-56C9C2DEF7A4}"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it-IT" dirty="0" smtClean="0"/>
              <a:t>Iniziare con una breve panoramica della presentazione.</a:t>
            </a:r>
            <a:r>
              <a:rPr lang="it-IT" baseline="0" dirty="0" smtClean="0"/>
              <a:t> D</a:t>
            </a:r>
            <a:r>
              <a:rPr lang="it-IT" dirty="0" smtClean="0"/>
              <a:t>escrivere lo scopo principale della presentazione e i motivi per cui è importante.</a:t>
            </a:r>
          </a:p>
          <a:p>
            <a:pPr>
              <a:lnSpc>
                <a:spcPct val="80000"/>
              </a:lnSpc>
            </a:pPr>
            <a:r>
              <a:rPr lang="it-IT" dirty="0" smtClean="0"/>
              <a:t>Introdurre gli argomenti principali.</a:t>
            </a:r>
          </a:p>
          <a:p>
            <a:r>
              <a:rPr lang="it-IT" dirty="0" smtClean="0"/>
              <a:t>Per consentire sempre ai partecipanti di orientarsi, è</a:t>
            </a:r>
            <a:r>
              <a:rPr lang="it-IT" baseline="0" dirty="0" smtClean="0"/>
              <a:t> possibile </a:t>
            </a:r>
            <a:r>
              <a:rPr lang="it-IT" dirty="0" smtClean="0"/>
              <a:t>ripetere questa diapositiva introduttiva all'interno della presentazione, evidenziando il particolare argomento che verrà illustrato nelle diapositive successive.</a:t>
            </a:r>
          </a:p>
        </p:txBody>
      </p:sp>
      <p:sp>
        <p:nvSpPr>
          <p:cNvPr id="4" name="Slide Number Placeholder 3"/>
          <p:cNvSpPr>
            <a:spLocks noGrp="1"/>
          </p:cNvSpPr>
          <p:nvPr>
            <p:ph type="sldNum" sz="quarter" idx="10"/>
          </p:nvPr>
        </p:nvSpPr>
        <p:spPr/>
        <p:txBody>
          <a:bodyPr/>
          <a:lstStyle/>
          <a:p>
            <a:fld id="{EC6EAC7D-5A89-47C2-8ABA-56C9C2DEF7A4}"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it-IT"/>
            </a:pPr>
            <a:r>
              <a:rPr lang="it-IT" sz="1200" dirty="0" smtClean="0"/>
              <a:t>Questa è un'altra opzione</a:t>
            </a:r>
            <a:r>
              <a:rPr lang="it-IT" sz="1200" baseline="0" dirty="0" smtClean="0"/>
              <a:t> per creare diapositive introduttive che utilizzano transizioni.</a:t>
            </a:r>
            <a:endParaRPr lang="it-IT" sz="1200" dirty="0" smtClean="0"/>
          </a:p>
          <a:p>
            <a:endParaRPr lang="it-IT" dirty="0"/>
          </a:p>
        </p:txBody>
      </p:sp>
      <p:sp>
        <p:nvSpPr>
          <p:cNvPr id="4" name="Slide Number Placeholder 3"/>
          <p:cNvSpPr>
            <a:spLocks noGrp="1"/>
          </p:cNvSpPr>
          <p:nvPr>
            <p:ph type="sldNum" sz="quarter" idx="10"/>
          </p:nvPr>
        </p:nvSpPr>
        <p:spPr/>
        <p:txBody>
          <a:bodyPr/>
          <a:lstStyle/>
          <a:p>
            <a:fld id="{75693FD4-8F83-4EF7-AC3F-0DC0388986B0}"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75693FD4-8F83-4EF7-AC3F-0DC0388986B0}"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75693FD4-8F83-4EF7-AC3F-0DC0388986B0}"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it-IT" b="1" cap="small" baseline="0">
                <a:solidFill>
                  <a:srgbClr val="003300"/>
                </a:solidFill>
              </a:defRPr>
            </a:lvl1pPr>
          </a:lstStyle>
          <a:p>
            <a:r>
              <a:rPr kumimoji="0" lang="it-IT"/>
              <a:t>Fare clic per modificare lo stile del titolo</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it-IT" sz="2000" b="0">
                <a:solidFill>
                  <a:schemeClr val="tx1"/>
                </a:solidFill>
                <a:latin typeface="Georgia" pitchFamily="18" charset="0"/>
              </a:defRPr>
            </a:lvl1pPr>
            <a:lvl2pPr marL="457200" indent="0" algn="ctr" eaLnBrk="1" latinLnBrk="0" hangingPunct="1">
              <a:buNone/>
              <a:defRPr kumimoji="0" lang="it-IT">
                <a:solidFill>
                  <a:schemeClr val="tx1">
                    <a:tint val="75000"/>
                  </a:schemeClr>
                </a:solidFill>
              </a:defRPr>
            </a:lvl2pPr>
            <a:lvl3pPr marL="914400" indent="0" algn="ctr" eaLnBrk="1" latinLnBrk="0" hangingPunct="1">
              <a:buNone/>
              <a:defRPr kumimoji="0" lang="it-IT">
                <a:solidFill>
                  <a:schemeClr val="tx1">
                    <a:tint val="75000"/>
                  </a:schemeClr>
                </a:solidFill>
              </a:defRPr>
            </a:lvl3pPr>
            <a:lvl4pPr marL="1371600" indent="0" algn="ctr" eaLnBrk="1" latinLnBrk="0" hangingPunct="1">
              <a:buNone/>
              <a:defRPr kumimoji="0" lang="it-IT">
                <a:solidFill>
                  <a:schemeClr val="tx1">
                    <a:tint val="75000"/>
                  </a:schemeClr>
                </a:solidFill>
              </a:defRPr>
            </a:lvl4pPr>
            <a:lvl5pPr marL="1828800" indent="0" algn="ctr" eaLnBrk="1" latinLnBrk="0" hangingPunct="1">
              <a:buNone/>
              <a:defRPr kumimoji="0" lang="it-IT">
                <a:solidFill>
                  <a:schemeClr val="tx1">
                    <a:tint val="75000"/>
                  </a:schemeClr>
                </a:solidFill>
              </a:defRPr>
            </a:lvl5pPr>
            <a:lvl6pPr marL="2286000" indent="0" algn="ctr" eaLnBrk="1" latinLnBrk="0" hangingPunct="1">
              <a:buNone/>
              <a:defRPr kumimoji="0" lang="it-IT">
                <a:solidFill>
                  <a:schemeClr val="tx1">
                    <a:tint val="75000"/>
                  </a:schemeClr>
                </a:solidFill>
              </a:defRPr>
            </a:lvl6pPr>
            <a:lvl7pPr marL="2743200" indent="0" algn="ctr" eaLnBrk="1" latinLnBrk="0" hangingPunct="1">
              <a:buNone/>
              <a:defRPr kumimoji="0" lang="it-IT">
                <a:solidFill>
                  <a:schemeClr val="tx1">
                    <a:tint val="75000"/>
                  </a:schemeClr>
                </a:solidFill>
              </a:defRPr>
            </a:lvl7pPr>
            <a:lvl8pPr marL="3200400" indent="0" algn="ctr" eaLnBrk="1" latinLnBrk="0" hangingPunct="1">
              <a:buNone/>
              <a:defRPr kumimoji="0" lang="it-IT">
                <a:solidFill>
                  <a:schemeClr val="tx1">
                    <a:tint val="75000"/>
                  </a:schemeClr>
                </a:solidFill>
              </a:defRPr>
            </a:lvl8pPr>
            <a:lvl9pPr marL="3657600" indent="0" algn="ctr" eaLnBrk="1" latinLnBrk="0" hangingPunct="1">
              <a:buNone/>
              <a:defRPr kumimoji="0" lang="it-IT">
                <a:solidFill>
                  <a:schemeClr val="tx1">
                    <a:tint val="75000"/>
                  </a:schemeClr>
                </a:solidFill>
              </a:defRPr>
            </a:lvl9pPr>
          </a:lstStyle>
          <a:p>
            <a:pPr eaLnBrk="1" latinLnBrk="0" hangingPunct="1"/>
            <a:r>
              <a:rPr lang="it-IT" smtClean="0"/>
              <a:t>Fare clic per modificare lo stile del sottotitolo dello schema</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it-IT" sz="2000" baseline="0"/>
            </a:lvl1pPr>
          </a:lstStyle>
          <a:p>
            <a:r>
              <a:rPr kumimoji="0" lang="it-IT"/>
              <a:t>Logo aziendale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Date Placeholder 2"/>
          <p:cNvSpPr>
            <a:spLocks noGrp="1"/>
          </p:cNvSpPr>
          <p:nvPr>
            <p:ph type="dt" sz="half" idx="10"/>
          </p:nvPr>
        </p:nvSpPr>
        <p:spPr/>
        <p:txBody>
          <a:bodyPr/>
          <a:lstStyle/>
          <a:p>
            <a:fld id="{757B281C-5159-4971-8228-52B9A72E9ED2}" type="datetimeFigureOut">
              <a:pPr/>
              <a:t>14/04/2015</a:t>
            </a:fld>
            <a:endParaRPr kumimoji="0" lang="it-IT"/>
          </a:p>
        </p:txBody>
      </p:sp>
      <p:sp>
        <p:nvSpPr>
          <p:cNvPr id="4" name="Footer Placeholder 3"/>
          <p:cNvSpPr>
            <a:spLocks noGrp="1"/>
          </p:cNvSpPr>
          <p:nvPr>
            <p:ph type="ftr" sz="quarter" idx="11"/>
          </p:nvPr>
        </p:nvSpPr>
        <p:spPr/>
        <p:txBody>
          <a:bodyPr/>
          <a:lstStyle/>
          <a:p>
            <a:endParaRPr kumimoji="0" lang="it-IT"/>
          </a:p>
        </p:txBody>
      </p:sp>
      <p:sp>
        <p:nvSpPr>
          <p:cNvPr id="5" name="Slide Number Placeholder 4"/>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14/04/2015</a:t>
            </a:fld>
            <a:endParaRPr kumimoji="0" lang="it-IT"/>
          </a:p>
        </p:txBody>
      </p:sp>
      <p:sp>
        <p:nvSpPr>
          <p:cNvPr id="3" name="Footer Placeholder 2"/>
          <p:cNvSpPr>
            <a:spLocks noGrp="1"/>
          </p:cNvSpPr>
          <p:nvPr>
            <p:ph type="ftr" sz="quarter" idx="11"/>
          </p:nvPr>
        </p:nvSpPr>
        <p:spPr/>
        <p:txBody>
          <a:bodyPr/>
          <a:lstStyle/>
          <a:p>
            <a:endParaRPr kumimoji="0" lang="it-IT"/>
          </a:p>
        </p:txBody>
      </p:sp>
      <p:sp>
        <p:nvSpPr>
          <p:cNvPr id="4" name="Slide Number Placeholder 3"/>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s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14/04/2015</a:t>
            </a:fld>
            <a:endParaRPr kumimoji="0" lang="it-IT"/>
          </a:p>
        </p:txBody>
      </p:sp>
      <p:sp>
        <p:nvSpPr>
          <p:cNvPr id="4" name="Footer Placeholder 4"/>
          <p:cNvSpPr>
            <a:spLocks noGrp="1"/>
          </p:cNvSpPr>
          <p:nvPr>
            <p:ph type="ftr" sz="quarter" idx="11"/>
          </p:nvPr>
        </p:nvSpPr>
        <p:spPr>
          <a:xfrm>
            <a:off x="3352800" y="6356350"/>
            <a:ext cx="2895600" cy="365125"/>
          </a:xfrm>
        </p:spPr>
        <p:txBody>
          <a:bodyPr/>
          <a:lstStyle/>
          <a:p>
            <a:endParaRPr kumimoji="0" lang="it-IT"/>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it-IT" sz="4000" b="1" cap="small" baseline="0">
                <a:solidFill>
                  <a:srgbClr val="003300"/>
                </a:solidFill>
              </a:defRPr>
            </a:lvl1pPr>
          </a:lstStyle>
          <a:p>
            <a:r>
              <a:rPr kumimoji="0" lang="it-IT"/>
              <a:t>Fare clic per modificare lo stile del titolo</a:t>
            </a:r>
          </a:p>
        </p:txBody>
      </p:sp>
      <p:sp>
        <p:nvSpPr>
          <p:cNvPr id="4" name="Date Placeholder 3"/>
          <p:cNvSpPr>
            <a:spLocks noGrp="1"/>
          </p:cNvSpPr>
          <p:nvPr>
            <p:ph type="dt" sz="half" idx="10"/>
          </p:nvPr>
        </p:nvSpPr>
        <p:spPr/>
        <p:txBody>
          <a:bodyPr/>
          <a:lstStyle/>
          <a:p>
            <a:fld id="{757B281C-5159-4971-8228-52B9A72E9ED2}" type="datetimeFigureOut">
              <a:pPr/>
              <a:t>14/04/2015</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it-IT"/>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it-IT" sz="1800"/>
            </a:lvl1pPr>
          </a:lstStyle>
          <a:p>
            <a:r>
              <a:rPr kumimoji="0" lang="it-IT"/>
              <a:t>Logo aziendale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it-IT"/>
            </a:lvl1pPr>
          </a:lstStyle>
          <a:p>
            <a:r>
              <a:rPr kumimoji="0" lang="it-IT"/>
              <a:t>Fare clic per modificare lo stile del titolo</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it-IT" sz="3200">
                <a:latin typeface="+mn-lt"/>
              </a:defRPr>
            </a:lvl1pPr>
            <a:lvl2pPr eaLnBrk="1" latinLnBrk="0" hangingPunct="1">
              <a:defRPr kumimoji="0" lang="it-IT" sz="2800">
                <a:latin typeface="+mn-lt"/>
              </a:defRPr>
            </a:lvl2pPr>
            <a:lvl3pPr eaLnBrk="1" latinLnBrk="0" hangingPunct="1">
              <a:defRPr kumimoji="0" lang="it-IT" sz="2400">
                <a:latin typeface="+mn-lt"/>
              </a:defRPr>
            </a:lvl3pPr>
            <a:lvl4pPr eaLnBrk="1" latinLnBrk="0" hangingPunct="1">
              <a:defRPr kumimoji="0" lang="it-IT" sz="2400">
                <a:latin typeface="+mn-lt"/>
              </a:defRPr>
            </a:lvl4pPr>
            <a:lvl5pPr eaLnBrk="1" latinLnBrk="0" hangingPunct="1">
              <a:defRPr kumimoji="0" lang="it-IT" sz="2400">
                <a:latin typeface="+mn-lt"/>
              </a:defRPr>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pPr/>
              <a:t>14/04/2015</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Date Placeholder 4"/>
          <p:cNvSpPr>
            <a:spLocks noGrp="1"/>
          </p:cNvSpPr>
          <p:nvPr>
            <p:ph type="dt" sz="half" idx="10"/>
          </p:nvPr>
        </p:nvSpPr>
        <p:spPr/>
        <p:txBody>
          <a:bodyPr/>
          <a:lstStyle/>
          <a:p>
            <a:fld id="{757B281C-5159-4971-8228-52B9A72E9ED2}" type="datetimeFigureOut">
              <a:pPr/>
              <a:t>14/04/2015</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it-IT"/>
            </a:lvl1pPr>
          </a:lstStyle>
          <a:p>
            <a:pPr eaLnBrk="1" latinLnBrk="0" hangingPunct="1"/>
            <a:r>
              <a:rPr lang="it-IT" smtClean="0"/>
              <a:t>Fare clic per modificare lo stile del titolo</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smtClean="0"/>
              <a:t>Fare clic per modificare stili del testo dello schema</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7" name="Date Placeholder 6"/>
          <p:cNvSpPr>
            <a:spLocks noGrp="1"/>
          </p:cNvSpPr>
          <p:nvPr>
            <p:ph type="dt" sz="half" idx="10"/>
          </p:nvPr>
        </p:nvSpPr>
        <p:spPr/>
        <p:txBody>
          <a:bodyPr/>
          <a:lstStyle/>
          <a:p>
            <a:fld id="{757B281C-5159-4971-8228-52B9A72E9ED2}" type="datetimeFigureOut">
              <a:pPr/>
              <a:t>14/04/2015</a:t>
            </a:fld>
            <a:endParaRPr kumimoji="0" lang="it-IT"/>
          </a:p>
        </p:txBody>
      </p:sp>
      <p:sp>
        <p:nvSpPr>
          <p:cNvPr id="8" name="Footer Placeholder 7"/>
          <p:cNvSpPr>
            <a:spLocks noGrp="1"/>
          </p:cNvSpPr>
          <p:nvPr>
            <p:ph type="ftr" sz="quarter" idx="11"/>
          </p:nvPr>
        </p:nvSpPr>
        <p:spPr/>
        <p:txBody>
          <a:bodyPr/>
          <a:lstStyle/>
          <a:p>
            <a:endParaRPr kumimoji="0" lang="it-IT"/>
          </a:p>
        </p:txBody>
      </p:sp>
      <p:sp>
        <p:nvSpPr>
          <p:cNvPr id="9" name="Slide Number Placeholder 8"/>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it-IT" sz="3200"/>
            </a:lvl1pPr>
            <a:lvl2pPr eaLnBrk="1" latinLnBrk="0" hangingPunct="1">
              <a:defRPr kumimoji="0" lang="it-IT" sz="2800"/>
            </a:lvl2pPr>
            <a:lvl3pPr eaLnBrk="1" latinLnBrk="0" hangingPunct="1">
              <a:defRPr kumimoji="0" lang="it-IT" sz="2400"/>
            </a:lvl3pPr>
            <a:lvl4pPr eaLnBrk="1" latinLnBrk="0" hangingPunct="1">
              <a:defRPr kumimoji="0" lang="it-IT" sz="2000"/>
            </a:lvl4pPr>
            <a:lvl5pPr eaLnBrk="1" latinLnBrk="0" hangingPunct="1">
              <a:defRPr kumimoji="0" lang="it-IT" sz="2000"/>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pPr/>
              <a:t>14/04/2015</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it-IT" sz="2000" b="1"/>
            </a:lvl1pPr>
          </a:lstStyle>
          <a:p>
            <a:pPr eaLnBrk="1" latinLnBrk="0" hangingPunct="1"/>
            <a:r>
              <a:rPr lang="it-IT" smtClean="0"/>
              <a:t>Fare clic per modificare lo stile del titolo</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eaLnBrk="1" latinLnBrk="0" hangingPunct="1"/>
            <a:r>
              <a:rPr lang="it-IT" smtClean="0"/>
              <a:t>Fare clic sull'icona per inserire un'immagine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smtClean="0"/>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pPr/>
              <a:t>14/04/2015</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pPr/>
              <a:t>14/04/2015</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it-IT" smtClean="0"/>
              <a:t>Fare clic per modificare lo stile del titolo</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a:p>
        </p:txBody>
      </p:sp>
      <p:sp>
        <p:nvSpPr>
          <p:cNvPr id="4" name="Date Placeholder 3"/>
          <p:cNvSpPr>
            <a:spLocks noGrp="1"/>
          </p:cNvSpPr>
          <p:nvPr>
            <p:ph type="dt" sz="half" idx="10"/>
          </p:nvPr>
        </p:nvSpPr>
        <p:spPr/>
        <p:txBody>
          <a:bodyPr/>
          <a:lstStyle/>
          <a:p>
            <a:fld id="{757B281C-5159-4971-8228-52B9A72E9ED2}" type="datetimeFigureOut">
              <a:pPr/>
              <a:t>14/04/2015</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it-IT"/>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it-IT" smtClean="0"/>
              <a:t>Fare clic per modificare lo stile del titolo</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it-IT" sz="1200">
                <a:solidFill>
                  <a:schemeClr val="tx1">
                    <a:tint val="75000"/>
                  </a:schemeClr>
                </a:solidFill>
              </a:defRPr>
            </a:lvl1pPr>
          </a:lstStyle>
          <a:p>
            <a:fld id="{757B281C-5159-4971-8228-52B9A72E9ED2}" type="datetimeFigureOut">
              <a:pPr/>
              <a:t>14/04/2015</a:t>
            </a:fld>
            <a:endParaRPr kumimoji="0" lang="it-IT"/>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it-IT" sz="1200">
                <a:solidFill>
                  <a:schemeClr val="tx1">
                    <a:tint val="75000"/>
                  </a:schemeClr>
                </a:solidFill>
              </a:defRPr>
            </a:lvl1pPr>
          </a:lstStyle>
          <a:p>
            <a:endParaRPr kumimoji="0" lang="it-IT"/>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it-IT" sz="1200">
                <a:solidFill>
                  <a:schemeClr val="tx1">
                    <a:tint val="75000"/>
                  </a:schemeClr>
                </a:solidFill>
              </a:defRPr>
            </a:lvl1pPr>
          </a:lstStyle>
          <a:p>
            <a:fld id="{33D6E5A2-EC83-451F-A719-9AC1370DD5CF}" type="slidenum">
              <a:pPr/>
              <a:t>‹N›</a:t>
            </a:fld>
            <a:endParaRPr kumimoji="0" lang="it-IT"/>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it-IT"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it-IT"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483768" y="548680"/>
            <a:ext cx="6180224" cy="1470025"/>
          </a:xfrm>
        </p:spPr>
        <p:txBody>
          <a:bodyPr>
            <a:normAutofit fontScale="90000"/>
          </a:bodyPr>
          <a:lstStyle/>
          <a:p>
            <a:r>
              <a:rPr lang="it-IT" dirty="0"/>
              <a:t>RESPONSABILITA’ PROFESSIONALE DELL’ESERCENTE LE PROFESSIONI SANITARIE: PROFILI CIVILISTICI </a:t>
            </a:r>
          </a:p>
        </p:txBody>
      </p:sp>
      <p:sp>
        <p:nvSpPr>
          <p:cNvPr id="3" name="Subtitle 2"/>
          <p:cNvSpPr>
            <a:spLocks noGrp="1"/>
          </p:cNvSpPr>
          <p:nvPr>
            <p:ph type="subTitle" idx="1"/>
            <p:custDataLst>
              <p:tags r:id="rId3"/>
            </p:custDataLst>
          </p:nvPr>
        </p:nvSpPr>
        <p:spPr/>
        <p:txBody>
          <a:bodyPr>
            <a:normAutofit/>
          </a:bodyPr>
          <a:lstStyle/>
          <a:p>
            <a:r>
              <a:rPr lang="it-IT" sz="2400" i="1" dirty="0" smtClean="0">
                <a:latin typeface="+mn-lt"/>
              </a:rPr>
              <a:t>Avv. Prof. </a:t>
            </a:r>
            <a:r>
              <a:rPr lang="it-IT" sz="2400" i="1" dirty="0" err="1" smtClean="0">
                <a:latin typeface="+mn-lt"/>
              </a:rPr>
              <a:t>Mariacarla</a:t>
            </a:r>
            <a:r>
              <a:rPr lang="it-IT" sz="2400" i="1" dirty="0" smtClean="0">
                <a:latin typeface="+mn-lt"/>
              </a:rPr>
              <a:t> </a:t>
            </a:r>
            <a:r>
              <a:rPr lang="it-IT" sz="2400" i="1" dirty="0" err="1" smtClean="0">
                <a:latin typeface="+mn-lt"/>
              </a:rPr>
              <a:t>Giorgetti</a:t>
            </a:r>
            <a:endParaRPr lang="it-IT" sz="2400" i="1"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it-IT" dirty="0" smtClean="0"/>
              <a:t>Art. 3, comma 1 del Decreto</a:t>
            </a:r>
            <a:endParaRPr lang="it-IT" dirty="0"/>
          </a:p>
        </p:txBody>
      </p:sp>
      <p:sp>
        <p:nvSpPr>
          <p:cNvPr id="5" name="Content Placeholder 4"/>
          <p:cNvSpPr>
            <a:spLocks noGrp="1"/>
          </p:cNvSpPr>
          <p:nvPr>
            <p:ph idx="1"/>
            <p:custDataLst>
              <p:tags r:id="rId3"/>
            </p:custDataLst>
          </p:nvPr>
        </p:nvSpPr>
        <p:spPr/>
        <p:txBody>
          <a:bodyPr>
            <a:normAutofit/>
          </a:bodyPr>
          <a:lstStyle/>
          <a:p>
            <a:pPr marL="0" indent="0">
              <a:buNone/>
            </a:pPr>
            <a:r>
              <a:rPr lang="it-IT" dirty="0" smtClean="0"/>
              <a:t>“</a:t>
            </a:r>
            <a:r>
              <a:rPr lang="it-IT" i="1" dirty="0"/>
              <a:t>l’esercente la professione sanitaria che nello svolgimento della propria attività si attiene a linee guida e buone pratiche accreditate dalla comunità scientifica non risponde penalmente per colpa lieve</a:t>
            </a:r>
            <a:r>
              <a:rPr lang="it-IT" dirty="0"/>
              <a:t>. </a:t>
            </a:r>
            <a:r>
              <a:rPr lang="it-IT" i="1" dirty="0"/>
              <a:t>In tali casi resta comunque fermo l’obbligo di cui all’art. 2043 del codice civile</a:t>
            </a:r>
            <a:r>
              <a:rPr lang="it-IT" dirty="0"/>
              <a:t>.”</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88640"/>
            <a:ext cx="6781800" cy="3808750"/>
          </a:xfrm>
          <a:prstGeom prst="rect">
            <a:avLst/>
          </a:prstGeom>
          <a:noFill/>
        </p:spPr>
        <p:txBody>
          <a:bodyPr wrap="square" rtlCol="0">
            <a:normAutofit/>
          </a:bodyPr>
          <a:lstStyle/>
          <a:p>
            <a:pPr lvl="0"/>
            <a:r>
              <a:rPr lang="it-IT" sz="3200" dirty="0"/>
              <a:t>La sentenza n. 589/1999</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1169" y="-195435"/>
            <a:ext cx="7765662" cy="16476125"/>
          </a:xfrm>
          <a:prstGeom prst="rect">
            <a:avLst/>
          </a:prstGeom>
        </p:spPr>
      </p:pic>
      <p:sp>
        <p:nvSpPr>
          <p:cNvPr id="2" name="CasellaDiTesto 1"/>
          <p:cNvSpPr txBox="1"/>
          <p:nvPr/>
        </p:nvSpPr>
        <p:spPr>
          <a:xfrm>
            <a:off x="527403" y="2276872"/>
            <a:ext cx="8208912" cy="4431983"/>
          </a:xfrm>
          <a:prstGeom prst="rect">
            <a:avLst/>
          </a:prstGeom>
          <a:noFill/>
        </p:spPr>
        <p:txBody>
          <a:bodyPr wrap="square" rtlCol="0">
            <a:spAutoFit/>
          </a:bodyPr>
          <a:lstStyle/>
          <a:p>
            <a:pPr algn="just"/>
            <a:r>
              <a:rPr lang="it-IT" sz="2400" dirty="0"/>
              <a:t>La Corte di Cassazione, nel 1999, difatti affermava che  “</a:t>
            </a:r>
            <a:r>
              <a:rPr lang="it-IT" sz="2400" i="1" dirty="0"/>
              <a:t>un recente, ma sempre più consistente, orientamento della dottrina ha ritenuto che nei confronti del medico, dipendente ospedaliero, si configurerebbe pur sempre una responsabilità contrattuale nascente da “un’obbligazione senza prestazione ai confini tra contratto e torto”, in quanto poiché sicuramente sul medico gravano gli obblighi di cura </a:t>
            </a:r>
            <a:r>
              <a:rPr lang="it-IT" sz="2400" i="1" dirty="0" err="1"/>
              <a:t>impositigli</a:t>
            </a:r>
            <a:r>
              <a:rPr lang="it-IT" sz="2400" i="1" dirty="0"/>
              <a:t> dall’ arte che professa, il vincolo con il paziente esiste, nonostante non dia adito ad un obbligo di prestazione, e la violazione di esso si configura come culpa in non </a:t>
            </a:r>
            <a:r>
              <a:rPr lang="it-IT" sz="2400" i="1" dirty="0" err="1"/>
              <a:t>faciendo</a:t>
            </a:r>
            <a:r>
              <a:rPr lang="it-IT" sz="2400" i="1" dirty="0"/>
              <a:t>, la quale dà origine a responsabilità contrattuale. La soluzione merita di essere condivisa”.</a:t>
            </a:r>
            <a:r>
              <a:rPr lang="it-IT" sz="2400" dirty="0"/>
              <a:t> </a:t>
            </a:r>
          </a:p>
          <a:p>
            <a:endParaRPr lang="it-IT"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43427" y="178618"/>
            <a:ext cx="5206554" cy="3855660"/>
          </a:xfrm>
          <a:prstGeom prst="rect">
            <a:avLst/>
          </a:prstGeom>
          <a:noFill/>
        </p:spPr>
        <p:txBody>
          <a:bodyPr wrap="square" rtlCol="0">
            <a:normAutofit/>
          </a:bodyPr>
          <a:lstStyle/>
          <a:p>
            <a:pPr lvl="0"/>
            <a:r>
              <a:rPr lang="it-IT" sz="2400" b="1" dirty="0"/>
              <a:t>L’onere probatorio e riflessi in termini di “medicina difensiva” </a:t>
            </a:r>
            <a:r>
              <a:rPr lang="it-IT" sz="2400" b="1" dirty="0" smtClean="0"/>
              <a:t>.</a:t>
            </a:r>
            <a:endParaRPr lang="it-IT" sz="2400" b="1" dirty="0"/>
          </a:p>
          <a:p>
            <a:endParaRPr lang="it-IT"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160" y="-26077"/>
            <a:ext cx="7765662" cy="16476125"/>
          </a:xfrm>
          <a:prstGeom prst="rect">
            <a:avLst/>
          </a:prstGeom>
        </p:spPr>
      </p:pic>
      <p:sp>
        <p:nvSpPr>
          <p:cNvPr id="4" name="TextBox 6"/>
          <p:cNvSpPr txBox="1"/>
          <p:nvPr/>
        </p:nvSpPr>
        <p:spPr>
          <a:xfrm>
            <a:off x="1763688" y="1196752"/>
            <a:ext cx="7200800" cy="5472608"/>
          </a:xfrm>
          <a:prstGeom prst="rect">
            <a:avLst/>
          </a:prstGeom>
          <a:noFill/>
        </p:spPr>
        <p:txBody>
          <a:bodyPr wrap="square" rtlCol="0">
            <a:normAutofit fontScale="32500" lnSpcReduction="20000"/>
          </a:bodyPr>
          <a:lstStyle/>
          <a:p>
            <a:pPr algn="just"/>
            <a:r>
              <a:rPr lang="it-IT" sz="5500" dirty="0"/>
              <a:t>La Corte a Sezioni Unite afferma che “</a:t>
            </a:r>
            <a:r>
              <a:rPr lang="it-IT" sz="5500" i="1" dirty="0"/>
              <a:t>Nel giudizio avente ad oggetto il risarcimento del danno causato da un errore del medico o della struttura sanitaria, al quale sono applicabili le regole sulla responsabilità contrattuale ivi comprese quelle sul riparto dell'onere della prova, l'attore ha il solo onere - ex art. 1218 c.c. - di allegare e provare l'esistenza del contratto, e di allegare l'esistenza d'un valido nesso causale tra l'errore del medico e l'aggravamento delle proprie condizioni di salute, mentre spetterà al convenuto dimostrare o che inadempimento non vi è stato, ovvero che esso pur essendo sussistente non è stato la causa efficiente dei danni lamentati dall'attore.</a:t>
            </a:r>
            <a:r>
              <a:rPr lang="it-IT" sz="5500" dirty="0"/>
              <a:t>” Omissis “</a:t>
            </a:r>
            <a:r>
              <a:rPr lang="it-IT" sz="5500" i="1" dirty="0"/>
              <a:t>in tema di responsabilità contrattuale della struttura sanitaria e di responsabilità professionale da contatto sociale del medico, ai fini del riparto dell'onere probatorio l'attore, paziente danneggiato, deve limitarsi a provare l'esistenza del contratto (o il contatto sociale) e l'insorgenza o l'aggravamento della patologia ed allegare l'inadempimento del debitore, astrattamente idoneo a provocare il danno lamentato, rimanendo a carico del debitore dimostrare o che tale inadempimento non vi è stato ovvero che, pur esistendo, esso non è stato </a:t>
            </a:r>
            <a:r>
              <a:rPr lang="it-IT" sz="5500" i="1" dirty="0" err="1"/>
              <a:t>eziologicamente</a:t>
            </a:r>
            <a:r>
              <a:rPr lang="it-IT" sz="5500" i="1" dirty="0"/>
              <a:t> rilevante. (Nella specie la .S.C. ha cassato la sentenza di merito che - in relazione ad una domanda risarcitoria avanzata da un paziente nei confronti di una casa di cura privata per aver contratto l'epatite C </a:t>
            </a:r>
            <a:r>
              <a:rPr lang="it-IT" sz="5500" i="1" dirty="0" err="1"/>
              <a:t>asseritamente</a:t>
            </a:r>
            <a:r>
              <a:rPr lang="it-IT" sz="5500" i="1" dirty="0"/>
              <a:t> a causa di trasfusioni con sangue infetto praticate a seguito di un intervento chirurgico - aveva posto a carico del paziente l'onere di provare che al momento del ricovero egli non fosse già affetto da epatite).</a:t>
            </a:r>
            <a:endParaRPr lang="it-IT" sz="5500" dirty="0"/>
          </a:p>
          <a:p>
            <a:endParaRPr lang="it-IT" sz="7200" dirty="0"/>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5831" y="188640"/>
            <a:ext cx="5257800" cy="4084260"/>
          </a:xfrm>
          <a:prstGeom prst="rect">
            <a:avLst/>
          </a:prstGeom>
          <a:noFill/>
        </p:spPr>
        <p:txBody>
          <a:bodyPr wrap="square" rtlCol="0">
            <a:normAutofit/>
          </a:bodyPr>
          <a:lstStyle/>
          <a:p>
            <a:r>
              <a:rPr lang="it-IT" sz="2400" b="1" dirty="0"/>
              <a:t>Le reazioni della Corte di legittimità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895176" y="980728"/>
            <a:ext cx="5997304" cy="5688632"/>
          </a:xfrm>
          <a:prstGeom prst="rect">
            <a:avLst/>
          </a:prstGeom>
          <a:noFill/>
        </p:spPr>
        <p:txBody>
          <a:bodyPr wrap="square" rtlCol="0">
            <a:normAutofit lnSpcReduction="10000"/>
          </a:bodyPr>
          <a:lstStyle/>
          <a:p>
            <a:r>
              <a:rPr lang="it-IT" sz="2400" dirty="0"/>
              <a:t>In data 17 aprile 2014, con ordinanza n. 8940, la Corte afferma che “ </a:t>
            </a:r>
            <a:r>
              <a:rPr lang="it-IT" sz="2400" i="1" dirty="0"/>
              <a:t>L’art 3, comma 1, del </a:t>
            </a:r>
            <a:r>
              <a:rPr lang="it-IT" sz="2400" i="1" dirty="0" err="1"/>
              <a:t>d.l.</a:t>
            </a:r>
            <a:r>
              <a:rPr lang="it-IT" sz="2400" i="1" dirty="0"/>
              <a:t> 13 settembre 2012, n. 158, come modificato dalla legge di conversione 8 novembre 2012, n. 189, nel prevedere che “ l’esercente la professione sanitaria che nello svolgimento della propria attività si attiene a linee guida e buone pratiche accreditate dalla comunità scientifica non risponde penalmente per colpa lieve”</a:t>
            </a:r>
            <a:r>
              <a:rPr lang="it-IT" sz="2400" dirty="0"/>
              <a:t>, fermo restando, in tali casi, “</a:t>
            </a:r>
            <a:r>
              <a:rPr lang="it-IT" sz="2400" i="1" dirty="0"/>
              <a:t>l’ obbligo di cui all’ art. 2043 del codice civile”, </a:t>
            </a:r>
            <a:r>
              <a:rPr lang="it-IT" sz="2400" i="1" u="sng" dirty="0"/>
              <a:t>non esprime alcuna opzione da parte del legislatore per la configurazione della responsabilità civile del sanitario come responsabilità necessariamente extracontrattuale, ma intende solo escludere, in tale ambito, l’irrilevanza della colpa lieve</a:t>
            </a:r>
            <a:r>
              <a:rPr lang="it-IT" sz="2400" dirty="0"/>
              <a:t>”.</a:t>
            </a:r>
            <a:endParaRPr lang="it-IT" sz="2400" b="1" dirty="0"/>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96502" y="178618"/>
            <a:ext cx="5206554" cy="3855660"/>
          </a:xfrm>
          <a:prstGeom prst="rect">
            <a:avLst/>
          </a:prstGeom>
          <a:noFill/>
        </p:spPr>
        <p:txBody>
          <a:bodyPr wrap="square" rtlCol="0">
            <a:normAutofit/>
          </a:bodyPr>
          <a:lstStyle/>
          <a:p>
            <a:pPr lvl="0"/>
            <a:r>
              <a:rPr lang="it-IT" sz="2400" b="1" dirty="0" smtClean="0"/>
              <a:t>La </a:t>
            </a:r>
            <a:r>
              <a:rPr lang="it-IT" sz="2400" b="1" dirty="0"/>
              <a:t>responsabilità della struttura sanitaria</a:t>
            </a:r>
            <a:endParaRPr lang="it-IT"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160" y="-26077"/>
            <a:ext cx="7765662" cy="16476125"/>
          </a:xfrm>
          <a:prstGeom prst="rect">
            <a:avLst/>
          </a:prstGeom>
        </p:spPr>
      </p:pic>
      <p:sp>
        <p:nvSpPr>
          <p:cNvPr id="4" name="TextBox 6"/>
          <p:cNvSpPr txBox="1"/>
          <p:nvPr/>
        </p:nvSpPr>
        <p:spPr>
          <a:xfrm>
            <a:off x="1763688" y="1196752"/>
            <a:ext cx="7200800" cy="5472608"/>
          </a:xfrm>
          <a:prstGeom prst="rect">
            <a:avLst/>
          </a:prstGeom>
          <a:noFill/>
        </p:spPr>
        <p:txBody>
          <a:bodyPr wrap="square" rtlCol="0">
            <a:normAutofit fontScale="47500" lnSpcReduction="20000"/>
          </a:bodyPr>
          <a:lstStyle/>
          <a:p>
            <a:pPr algn="just"/>
            <a:r>
              <a:rPr lang="it-IT" sz="5500" dirty="0"/>
              <a:t>Al riguardo, la Corte di Cassazione a Sezioni Unite, con sentenza n. 577 dell’ 11 gennaio 2008, sottolinea che “in tema di responsabilità contrattuale della struttura sanitaria (...) ai fini del riparto dell’onere probatorio l’attore, paziente danneggiato, deve limitarsi a provare l’esistenza del contratto (o il contatto sociale) e l’insorgenza o l’aggravamento della patologia ed allegare l’inadempimento del debitore, astrattamente idoneo a provocare il danno lamentato, rimanendo a carico del debitore dimostrare o che tale inadempimento non vi è stato ovvero che, pur esistendo, esso non è stato </a:t>
            </a:r>
            <a:r>
              <a:rPr lang="it-IT" sz="5500" dirty="0" err="1"/>
              <a:t>eziologicamente</a:t>
            </a:r>
            <a:r>
              <a:rPr lang="it-IT" sz="5500" dirty="0"/>
              <a:t> rilevante”. </a:t>
            </a:r>
            <a:endParaRPr lang="it-IT" sz="7200" dirty="0"/>
          </a:p>
        </p:txBody>
      </p:sp>
    </p:spTree>
    <p:extLst>
      <p:ext uri="{BB962C8B-B14F-4D97-AF65-F5344CB8AC3E}">
        <p14:creationId xmlns:p14="http://schemas.microsoft.com/office/powerpoint/2010/main" val="101432698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5831" y="188640"/>
            <a:ext cx="5257800" cy="4084260"/>
          </a:xfrm>
          <a:prstGeom prst="rect">
            <a:avLst/>
          </a:prstGeom>
          <a:noFill/>
        </p:spPr>
        <p:txBody>
          <a:bodyPr wrap="square" rtlCol="0">
            <a:normAutofit/>
          </a:bodyPr>
          <a:lstStyle/>
          <a:p>
            <a:pPr lvl="0"/>
            <a:r>
              <a:rPr lang="it-IT" sz="2400" b="1" dirty="0"/>
              <a:t>Conclusioni</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895176" y="980728"/>
            <a:ext cx="5997304" cy="5688632"/>
          </a:xfrm>
          <a:prstGeom prst="rect">
            <a:avLst/>
          </a:prstGeom>
          <a:noFill/>
        </p:spPr>
        <p:txBody>
          <a:bodyPr wrap="square" rtlCol="0">
            <a:normAutofit fontScale="77500" lnSpcReduction="20000"/>
          </a:bodyPr>
          <a:lstStyle/>
          <a:p>
            <a:pPr algn="just"/>
            <a:r>
              <a:rPr lang="it-IT" sz="2400" dirty="0"/>
              <a:t>Quindi, riassumendo, in conclusione: </a:t>
            </a:r>
          </a:p>
          <a:p>
            <a:pPr algn="just"/>
            <a:r>
              <a:rPr lang="it-IT" sz="2400" dirty="0"/>
              <a:t>-	Secondo la giurisprudenza di legittimità la Legge Balduzzi non ha alcuna portata innovativa dal punto di vista della responsabilità civile del medico. Al contrario, secondo due differenti pronunce di merito ( Tribunale di Torino e Tribunale di Milano) la Legge Balduzzi avrebbe un’ effettiva portata innovativa, trasformando la responsabilità civile del medico da contrattuale ad extracontrattuale; </a:t>
            </a:r>
          </a:p>
          <a:p>
            <a:pPr algn="just"/>
            <a:r>
              <a:rPr lang="it-IT" sz="2400" dirty="0"/>
              <a:t>-	La legge Balduzzi non incide né sulla responsabilità civile del medico che ha stipulato un contratto con il paziente, né sulla responsabilità civile della struttura operante, che continuerà a rispondere del danno sulla base del combinato disposto degli artt. 1218 e 1228 c.c. </a:t>
            </a:r>
          </a:p>
          <a:p>
            <a:pPr algn="just"/>
            <a:r>
              <a:rPr lang="it-IT" sz="2400" dirty="0"/>
              <a:t>-	Se vengono convenuti in giudizio sia il medico ( che non ha stipulato un contratto con il paziente) sia la struttura sanitaria, la disciplina delle responsabilità andrà distinta (quella ex. art. 2043 c.c. per il medico e quella ex art. 1218 c.c. per la struttura), con conseguente diverso atteggiarsi dell’onere probatorio e diverso termine di prescrizione del diritto al risarcimento. </a:t>
            </a:r>
          </a:p>
        </p:txBody>
      </p:sp>
    </p:spTree>
    <p:extLst>
      <p:ext uri="{BB962C8B-B14F-4D97-AF65-F5344CB8AC3E}">
        <p14:creationId xmlns:p14="http://schemas.microsoft.com/office/powerpoint/2010/main" val="154215005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3968338"/>
            <a:ext cx="8640960" cy="2800221"/>
          </a:xfrm>
          <a:prstGeom prst="rect">
            <a:avLst/>
          </a:prstGeom>
          <a:noFill/>
        </p:spPr>
        <p:txBody>
          <a:bodyPr wrap="square" rtlCol="0">
            <a:normAutofit/>
          </a:bodyPr>
          <a:lstStyle/>
          <a:p>
            <a:pPr algn="ctr"/>
            <a:r>
              <a:rPr lang="it-IT" sz="3200" b="1" i="1" dirty="0" smtClean="0">
                <a:latin typeface="Times New Roman" panose="02020603050405020304" pitchFamily="18" charset="0"/>
                <a:cs typeface="Times New Roman" panose="02020603050405020304" pitchFamily="18" charset="0"/>
              </a:rPr>
              <a:t>Studio Legale Avv. Prof. </a:t>
            </a:r>
            <a:r>
              <a:rPr lang="it-IT" sz="3200" b="1" i="1" dirty="0" err="1" smtClean="0">
                <a:latin typeface="Times New Roman" panose="02020603050405020304" pitchFamily="18" charset="0"/>
                <a:cs typeface="Times New Roman" panose="02020603050405020304" pitchFamily="18" charset="0"/>
              </a:rPr>
              <a:t>Mariacarla</a:t>
            </a:r>
            <a:r>
              <a:rPr lang="it-IT" sz="3200" b="1" i="1" dirty="0" smtClean="0">
                <a:latin typeface="Times New Roman" panose="02020603050405020304" pitchFamily="18" charset="0"/>
                <a:cs typeface="Times New Roman" panose="02020603050405020304" pitchFamily="18" charset="0"/>
              </a:rPr>
              <a:t> </a:t>
            </a:r>
            <a:r>
              <a:rPr lang="it-IT" sz="3200" b="1" i="1" dirty="0" err="1" smtClean="0">
                <a:latin typeface="Times New Roman" panose="02020603050405020304" pitchFamily="18" charset="0"/>
                <a:cs typeface="Times New Roman" panose="02020603050405020304" pitchFamily="18" charset="0"/>
              </a:rPr>
              <a:t>Giorgetti</a:t>
            </a:r>
            <a:endParaRPr lang="it-IT" sz="3200" b="1" i="1" dirty="0" smtClean="0">
              <a:latin typeface="Times New Roman" panose="02020603050405020304" pitchFamily="18" charset="0"/>
              <a:cs typeface="Times New Roman" panose="02020603050405020304" pitchFamily="18" charset="0"/>
            </a:endParaRPr>
          </a:p>
          <a:p>
            <a:pPr algn="ctr"/>
            <a:r>
              <a:rPr lang="it-IT" sz="3600" b="1" dirty="0" smtClean="0"/>
              <a:t>Milano</a:t>
            </a:r>
          </a:p>
          <a:p>
            <a:pPr algn="ctr"/>
            <a:r>
              <a:rPr lang="it-IT" sz="3600" b="1" dirty="0" smtClean="0"/>
              <a:t>Via Guastalla n. 15</a:t>
            </a:r>
          </a:p>
          <a:p>
            <a:pPr algn="ctr"/>
            <a:r>
              <a:rPr lang="it-IT" sz="3600" b="1" dirty="0" smtClean="0"/>
              <a:t>02.54050345 – studio@profgiorgetti.it</a:t>
            </a:r>
            <a:endParaRPr lang="it-IT" sz="3600" b="1"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pic>
        <p:nvPicPr>
          <p:cNvPr id="2" name="Immagin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6826" y="25809"/>
            <a:ext cx="2401416" cy="240141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Form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1048</Words>
  <Application>Microsoft Office PowerPoint</Application>
  <PresentationFormat>Presentazione su schermo (4:3)</PresentationFormat>
  <Paragraphs>50</Paragraphs>
  <Slides>8</Slides>
  <Notes>8</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Formazione</vt:lpstr>
      <vt:lpstr>RESPONSABILITA’ PROFESSIONALE DELL’ESERCENTE LE PROFESSIONI SANITARIE: PROFILI CIVILISTICI </vt:lpstr>
      <vt:lpstr>Art. 3, comma 1 del Decreto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2015-04-14T16:20:03Z</dcterms:created>
  <dcterms:modified xsi:type="dcterms:W3CDTF">2015-04-14T20:11:05Z</dcterms:modified>
</cp:coreProperties>
</file>