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1" r:id="rId3"/>
    <p:sldId id="281" r:id="rId4"/>
    <p:sldId id="282" r:id="rId5"/>
    <p:sldId id="283" r:id="rId6"/>
    <p:sldId id="289" r:id="rId7"/>
    <p:sldId id="288" r:id="rId8"/>
    <p:sldId id="28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>
            <p14:sldId id="259"/>
          </p14:sldIdLst>
        </p14:section>
        <p14:section name="Panoramica e obiettivi" id="{ABA716BF-3A5C-4ADB-94C9-CFEF84EBA240}">
          <p14:sldIdLst>
            <p14:sldId id="261"/>
            <p14:sldId id="281"/>
            <p14:sldId id="282"/>
            <p14:sldId id="283"/>
            <p14:sldId id="289"/>
            <p14:sldId id="288"/>
            <p14:sldId id="284"/>
          </p14:sldIdLst>
        </p14:section>
        <p14:section name="Argomento 1" id="{6D9936A3-3945-4757-BC8B-B5C252D8E036}">
          <p14:sldIdLst/>
        </p14:section>
        <p14:section name="Diapositive di esempio per effetti grafici" id="{BAB3A466-96C9-4230-9978-795378D75699}">
          <p14:sldIdLst/>
        </p14:section>
        <p14:section name="Case study" id="{8C0305C9-B152-4FBA-A789-FE1976D53990}">
          <p14:sldIdLst/>
        </p14:section>
        <p14:section name="Conclusioni e riepilogo" id="{790CEF5B-569A-4C2F-BED5-750B08C0E5AD}">
          <p14:sldIdLst/>
        </p14:section>
        <p14:section name="Appe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83" d="100"/>
          <a:sy n="83" d="100"/>
        </p:scale>
        <p:origin x="-128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14/04/2015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9941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pPr/>
              <a:t>14/04/2015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03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Questo modello può essere utilizzato come file iniziale per la presentazione di materiale didattico per la formazione in gruppo.</a:t>
            </a:r>
          </a:p>
          <a:p>
            <a:endParaRPr lang="it-IT" dirty="0" smtClean="0"/>
          </a:p>
          <a:p>
            <a:pPr lvl="0"/>
            <a:r>
              <a:rPr lang="it-IT" sz="1200" b="1" dirty="0" smtClean="0"/>
              <a:t>Sezioni</a:t>
            </a:r>
            <a:endParaRPr lang="it-IT" sz="1200" b="0" dirty="0" smtClean="0"/>
          </a:p>
          <a:p>
            <a:pPr lvl="0"/>
            <a:r>
              <a:rPr lang="it-IT" sz="1200" b="0" dirty="0" smtClean="0"/>
              <a:t>Fare clic con il pulsante destro del mouse su una diapositiva per aggiungere sezioni.</a:t>
            </a:r>
            <a:r>
              <a:rPr lang="it-IT" sz="1200" b="0" baseline="0" dirty="0" smtClean="0"/>
              <a:t> Le sezioni possono essere utili per organizzare le diapositive o agevolare la collaborazione tra più autori.</a:t>
            </a:r>
            <a:endParaRPr lang="it-IT" sz="1200" b="0" dirty="0" smtClean="0"/>
          </a:p>
          <a:p>
            <a:pPr lvl="0"/>
            <a:endParaRPr lang="it-IT" sz="1200" b="1" dirty="0" smtClean="0"/>
          </a:p>
          <a:p>
            <a:pPr lvl="0"/>
            <a:r>
              <a:rPr lang="it-IT" sz="1200" b="1" dirty="0" smtClean="0"/>
              <a:t>Note</a:t>
            </a:r>
          </a:p>
          <a:p>
            <a:pPr lvl="0"/>
            <a:r>
              <a:rPr lang="it-IT" sz="1200" dirty="0" smtClean="0"/>
              <a:t>Utilizzare la sezione Note per indicazioni sull'esecuzione della presentazione oppure per fornire informazioni aggiuntive per il pubblico.</a:t>
            </a:r>
            <a:r>
              <a:rPr lang="it-IT" sz="1200" baseline="0" dirty="0" smtClean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 smtClean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Colori coordinati </a:t>
            </a:r>
          </a:p>
          <a:p>
            <a:pPr lvl="0">
              <a:buFontTx/>
              <a:buNone/>
            </a:pPr>
            <a:r>
              <a:rPr lang="it-IT" sz="1200" dirty="0" smtClean="0"/>
              <a:t>Prestare particolare attenzione ai grafici, ai diagrammi e alle caselle di testo.</a:t>
            </a:r>
            <a:r>
              <a:rPr lang="it-IT" sz="1200" baseline="0" dirty="0" smtClean="0"/>
              <a:t> </a:t>
            </a:r>
            <a:endParaRPr lang="it-IT" sz="1200" dirty="0" smtClean="0"/>
          </a:p>
          <a:p>
            <a:pPr lvl="0"/>
            <a:r>
              <a:rPr lang="it-IT" sz="1200" dirty="0" smtClean="0"/>
              <a:t>Tenere presente che i partecipanti eseguiranno la stampa in bianco e nero o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 Eseguire una stampa di prova per assicurarsi che i colori risultino comunque efficaci e chiari in una stampa in solo bianco e nero e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</a:t>
            </a:r>
          </a:p>
          <a:p>
            <a:pPr lvl="0">
              <a:buFontTx/>
              <a:buNone/>
            </a:pPr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Grafica, tabelle e grafici</a:t>
            </a:r>
          </a:p>
          <a:p>
            <a:pPr lvl="0"/>
            <a:r>
              <a:rPr lang="it-IT" sz="1200" dirty="0" smtClean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 smtClean="0"/>
              <a:t>Assegnare un'etichetta a tutti i grafici e a tutte le tabelle.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sz="1200" dirty="0" smtClean="0"/>
              <a:t>Questa è un'altra opzione</a:t>
            </a:r>
            <a:r>
              <a:rPr lang="it-IT" sz="1200" baseline="0" dirty="0" smtClean="0"/>
              <a:t> per creare diapositive introduttive che utilizzano transizioni.</a:t>
            </a:r>
            <a:endParaRPr lang="it-IT" sz="1200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14/04/2015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548680"/>
            <a:ext cx="6180224" cy="1470025"/>
          </a:xfrm>
        </p:spPr>
        <p:txBody>
          <a:bodyPr>
            <a:normAutofit fontScale="90000"/>
          </a:bodyPr>
          <a:lstStyle/>
          <a:p>
            <a:r>
              <a:rPr lang="it-IT" dirty="0"/>
              <a:t>GLI “</a:t>
            </a:r>
            <a:r>
              <a:rPr lang="it-IT" i="1" dirty="0"/>
              <a:t>AMBULANCE CHASER</a:t>
            </a:r>
            <a:r>
              <a:rPr lang="it-IT" dirty="0"/>
              <a:t>” </a:t>
            </a:r>
            <a:br>
              <a:rPr lang="it-IT" dirty="0"/>
            </a:b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it-IT" sz="2400" i="1" dirty="0" smtClean="0">
                <a:latin typeface="+mn-lt"/>
              </a:rPr>
              <a:t>Avv. Riccardo </a:t>
            </a:r>
            <a:r>
              <a:rPr lang="it-IT" sz="2400" i="1" dirty="0" err="1" smtClean="0">
                <a:latin typeface="+mn-lt"/>
              </a:rPr>
              <a:t>Corgiat</a:t>
            </a:r>
            <a:r>
              <a:rPr lang="it-IT" sz="2400" i="1" dirty="0" smtClean="0">
                <a:latin typeface="+mn-lt"/>
              </a:rPr>
              <a:t> </a:t>
            </a:r>
            <a:r>
              <a:rPr lang="it-IT" sz="2400" i="1" dirty="0" err="1" smtClean="0">
                <a:latin typeface="+mn-lt"/>
              </a:rPr>
              <a:t>Mecio</a:t>
            </a:r>
            <a:endParaRPr lang="it-IT" sz="2400" i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27981"/>
            <a:ext cx="80772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“</a:t>
            </a:r>
            <a:r>
              <a:rPr lang="it-IT" i="1" dirty="0"/>
              <a:t>il divieto di propaganda costituisce un principio deontologico importante, diretto a sottolineare la particolare dignità della professione forense, che non è equiparabile ad una qualunque attività di servizi</a:t>
            </a:r>
            <a:r>
              <a:rPr lang="it-IT" dirty="0" smtClean="0"/>
              <a:t>”</a:t>
            </a:r>
            <a:endParaRPr lang="it-IT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8864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it-IT" sz="3200" dirty="0" smtClean="0"/>
              <a:t>Art. 17, rubricato «</a:t>
            </a:r>
            <a:r>
              <a:rPr lang="it-IT" sz="3200" i="1" dirty="0" smtClean="0"/>
              <a:t>Informazioni sull’esercizio professionale</a:t>
            </a:r>
            <a:r>
              <a:rPr lang="it-IT" sz="3200" dirty="0" smtClean="0"/>
              <a:t>»</a:t>
            </a:r>
            <a:endParaRPr lang="it-IT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-195435"/>
            <a:ext cx="7765662" cy="1647612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7403" y="210456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“1. È consentita all’avvocato, a tutela dell’affidamento della collettività, l’informazione sulla propria attività professionale, sull’organizzazione e struttura dello studio, sulle eventuali specializzazioni e titoli scientifici e professionali posseduti.</a:t>
            </a:r>
            <a:endParaRPr lang="it-IT" sz="2400" dirty="0"/>
          </a:p>
          <a:p>
            <a:r>
              <a:rPr lang="it-IT" sz="2400" i="1" dirty="0"/>
              <a:t>2. Le informazioni diffuse pubblicamente con qualunque mezzo, anche informatico, debbono essere trasparenti, veritiere, corrette, non equivoche, non ingannevoli, non denigratorie o suggestive e non comparative.</a:t>
            </a:r>
            <a:endParaRPr lang="it-IT" sz="2400" dirty="0"/>
          </a:p>
          <a:p>
            <a:r>
              <a:rPr lang="it-IT" sz="2400" i="1" dirty="0"/>
              <a:t>3. In ogni caso le informazioni offerte devono fare riferimento alla natura e ai limiti dell’obbligazione professionale.”</a:t>
            </a:r>
            <a:endParaRPr lang="it-IT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43427" y="178618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it-IT" sz="2400" b="1" dirty="0" smtClean="0"/>
              <a:t>Art. 35, commi 1 - 6</a:t>
            </a:r>
            <a:endParaRPr lang="it-IT" sz="2400" b="1" dirty="0"/>
          </a:p>
          <a:p>
            <a:endParaRPr lang="it-IT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85184" y="-26077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1475656" y="548680"/>
            <a:ext cx="7488832" cy="5760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it-IT" sz="2000" i="1" dirty="0"/>
              <a:t>“1. L’avvocato che dà informazioni sulla propria attività professionale deve rispettare i doveri di verità, correttezza, trasparenza, segretezza e riservatezza, facendo in ogni caso riferimento alla natura e ai limiti dell’obbligazione professionale.</a:t>
            </a:r>
            <a:endParaRPr lang="it-IT" sz="2000" dirty="0"/>
          </a:p>
          <a:p>
            <a:pPr algn="just"/>
            <a:r>
              <a:rPr lang="it-IT" sz="2000" i="1" dirty="0"/>
              <a:t>2. L’avvocato non deve dare informazioni comparative con altri professionisti né equivoche, ingannevoli, denigratorie, suggestive o che contengano riferimenti a titoli, funzioni o incarichi non inerenti l’attività professionale.</a:t>
            </a:r>
            <a:endParaRPr lang="it-IT" sz="2000" dirty="0"/>
          </a:p>
          <a:p>
            <a:pPr algn="just"/>
            <a:r>
              <a:rPr lang="it-IT" sz="2000" i="1" dirty="0"/>
              <a:t>3.L’avvocato, nel fornire informazioni, deve in ogni caso indicare il titolo professionale, la denominazione dello studio e l’Ordine di appartenenza.</a:t>
            </a:r>
            <a:endParaRPr lang="it-IT" sz="2000" dirty="0"/>
          </a:p>
          <a:p>
            <a:pPr algn="just"/>
            <a:r>
              <a:rPr lang="it-IT" sz="2000" i="1" dirty="0"/>
              <a:t>4. L’avvocato può utilizzare il titolo accademico di professore solo se sia o sia stato docente universitario di materie giuridiche; specificando in ogni caso la qualifica e la materia di insegnamento.</a:t>
            </a:r>
            <a:endParaRPr lang="it-IT" sz="2000" dirty="0"/>
          </a:p>
          <a:p>
            <a:pPr algn="just"/>
            <a:r>
              <a:rPr lang="it-IT" sz="2000" i="1" dirty="0"/>
              <a:t>5. L’iscritto nel registro dei praticanti può usare esclusivamente e per esteso il titolo di “praticante avvocato”, con l’eventuale indicazione di “abilitato al patrocinio” qualora abbia conseguito tale abilitazione.</a:t>
            </a:r>
            <a:endParaRPr lang="it-IT" sz="2000" dirty="0"/>
          </a:p>
          <a:p>
            <a:pPr algn="just"/>
            <a:r>
              <a:rPr lang="it-IT" sz="2000" i="1" dirty="0"/>
              <a:t>6.  Non è consentita l’indicazione di nominativi di professionisti e di terzi non organicamente o direttamente collegati con lo studio dell’avvocato</a:t>
            </a:r>
            <a:r>
              <a:rPr lang="it-IT" sz="2000" i="1" dirty="0" smtClean="0"/>
              <a:t>.</a:t>
            </a:r>
            <a:endParaRPr lang="it-IT" sz="2000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5831" y="1886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it-IT" sz="2400" b="1" dirty="0" smtClean="0"/>
              <a:t>Art. 35, commi 7 - 12</a:t>
            </a:r>
            <a:endParaRPr lang="it-IT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699792" y="836712"/>
            <a:ext cx="6248824" cy="5832648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just"/>
            <a:r>
              <a:rPr lang="it-IT" sz="2900" i="1" dirty="0"/>
              <a:t>7. L’avvocato non può utilizzare nell’informazione il nome di professionista defunto, che abbia fatto parte dello studio, se a suo tempo lo stesso non lo abbia espressamente previsto o disposto per testamento, ovvero non vi sia il consenso unanime degli eredi.</a:t>
            </a:r>
            <a:endParaRPr lang="it-IT" sz="2900" dirty="0"/>
          </a:p>
          <a:p>
            <a:pPr algn="just"/>
            <a:r>
              <a:rPr lang="it-IT" sz="2900" i="1" dirty="0"/>
              <a:t>8. Nelle informazioni al pubblico l’avvocato non deve indicare il nominativo dei propri clienti o parti assistite, ancorché questi vi consentano.</a:t>
            </a:r>
            <a:endParaRPr lang="it-IT" sz="2900" dirty="0"/>
          </a:p>
          <a:p>
            <a:pPr algn="just"/>
            <a:r>
              <a:rPr lang="it-IT" sz="2900" i="1" dirty="0"/>
              <a:t>9. L’avvocato può utilizzare, a fini informativi, esclusivamente i siti web con domini propri senza </a:t>
            </a:r>
            <a:r>
              <a:rPr lang="it-IT" sz="2900" i="1" dirty="0" err="1"/>
              <a:t>reindirizzamento</a:t>
            </a:r>
            <a:r>
              <a:rPr lang="it-IT" sz="2900" i="1" dirty="0"/>
              <a:t>, direttamente riconducibili a sé, allo studio legale associato o alla società di avvocati alla quale partecipi, previa comunicazione al Consiglio dell’Ordine di appartenenza della forma e del contenuto del sito stesso.</a:t>
            </a:r>
            <a:endParaRPr lang="it-IT" sz="2900" dirty="0"/>
          </a:p>
          <a:p>
            <a:pPr algn="just"/>
            <a:r>
              <a:rPr lang="it-IT" sz="2900" i="1" dirty="0"/>
              <a:t>10. L’avvocato è responsabile del contenuto e della sicurezza del proprio sito, che non può contenere riferimenti commerciali o pubblicitari sia mediante l’indicazione diretta che mediante strumenti di collegamento interni o esterni al sito.</a:t>
            </a:r>
            <a:endParaRPr lang="it-IT" sz="2900" dirty="0"/>
          </a:p>
          <a:p>
            <a:pPr algn="just"/>
            <a:r>
              <a:rPr lang="it-IT" sz="2900" i="1" dirty="0"/>
              <a:t>11. Le forme e le modalità delle informazioni devono comunque rispettare i principi di dignità e decoro della professione.</a:t>
            </a:r>
            <a:endParaRPr lang="it-IT" sz="2900" dirty="0"/>
          </a:p>
          <a:p>
            <a:pPr algn="just"/>
            <a:r>
              <a:rPr lang="it-IT" sz="2900" i="1" dirty="0"/>
              <a:t>12. La violazione dei doveri di cui ai precedenti commi comporta l’applicazione della sanzione disciplinare della censura.”</a:t>
            </a:r>
            <a:endParaRPr lang="it-IT" sz="2900" dirty="0"/>
          </a:p>
          <a:p>
            <a:endParaRPr lang="it-IT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6502" y="178618"/>
            <a:ext cx="5206554" cy="3855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it-IT" sz="2400" b="1" dirty="0" smtClean="0"/>
              <a:t>Art. 37</a:t>
            </a:r>
            <a:endParaRPr lang="it-IT" sz="7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9160" y="-26077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1763688" y="908720"/>
            <a:ext cx="7200800" cy="576064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it-IT" sz="2800" i="1" dirty="0" smtClean="0"/>
              <a:t>1</a:t>
            </a:r>
            <a:r>
              <a:rPr lang="it-IT" sz="2800" i="1" dirty="0"/>
              <a:t>. L’avvocato non deve acquisire rapporti di clientela a mezzo di agenzie o procacciatori o con modi non conformi a correttezza e decoro. </a:t>
            </a:r>
            <a:endParaRPr lang="it-IT" sz="2800" dirty="0"/>
          </a:p>
          <a:p>
            <a:r>
              <a:rPr lang="it-IT" sz="2800" i="1" dirty="0"/>
              <a:t>2. L’avvocato non deve offrire o corrispondere a colleghi o a terzi provvigioni o altri compensi quali corrispettivo per la presentazione di un cliente o per l’ottenimento di incarichi professionali. </a:t>
            </a:r>
            <a:endParaRPr lang="it-IT" sz="2800" dirty="0"/>
          </a:p>
          <a:p>
            <a:r>
              <a:rPr lang="it-IT" sz="2800" i="1" dirty="0"/>
              <a:t>3. Costituisce infrazione disciplinare l’offerta di omaggi o prestazioni a terzi ovvero la corresponsione o la promessa di vantaggi per ottenere difese o incarichi. </a:t>
            </a:r>
            <a:endParaRPr lang="it-IT" sz="2800" dirty="0"/>
          </a:p>
          <a:p>
            <a:r>
              <a:rPr lang="it-IT" sz="2800" i="1" dirty="0"/>
              <a:t>4. E’ vietato offrire, sia direttamente che per interposta persona, le proprie prestazioni professionali al domicilio degli utenti, nei luoghi di lavoro, di riposo, di svago e, in generale, in luoghi pubblici o aperti al pubblico. </a:t>
            </a:r>
            <a:endParaRPr lang="it-IT" sz="2800" dirty="0"/>
          </a:p>
          <a:p>
            <a:r>
              <a:rPr lang="it-IT" sz="2800" i="1" dirty="0"/>
              <a:t>5. E’ altresì vietato all’avvocato offrire, senza esserne richiesto, una prestazione personalizzata e, cioè, rivolta a una persona determinata per uno specifico affare. </a:t>
            </a:r>
            <a:endParaRPr lang="it-IT" sz="2800" dirty="0"/>
          </a:p>
          <a:p>
            <a:r>
              <a:rPr lang="it-IT" sz="2800" i="1" dirty="0"/>
              <a:t>6. La violazione dei doveri di cui ai commi precedenti comporta l’applicazione della sanzione disciplinare della censura.”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143269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5831" y="188640"/>
            <a:ext cx="5257800" cy="40842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it-IT" sz="2400" b="1" dirty="0" err="1"/>
              <a:t>Cass</a:t>
            </a:r>
            <a:r>
              <a:rPr lang="it-IT" sz="2400" b="1" dirty="0"/>
              <a:t>. </a:t>
            </a:r>
            <a:r>
              <a:rPr lang="it-IT" sz="2400" b="1" dirty="0" err="1"/>
              <a:t>Civ</a:t>
            </a:r>
            <a:r>
              <a:rPr lang="it-IT" sz="2400" b="1" dirty="0"/>
              <a:t>., </a:t>
            </a:r>
            <a:r>
              <a:rPr lang="it-IT" sz="2400" b="1" dirty="0" err="1"/>
              <a:t>ss.uu</a:t>
            </a:r>
            <a:r>
              <a:rPr lang="it-IT" sz="2400" b="1" dirty="0"/>
              <a:t>., 18 novembre 2012, n. 14368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895176" y="980728"/>
            <a:ext cx="5997304" cy="56886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it-IT" sz="2400" dirty="0" smtClean="0"/>
              <a:t>Ha statuito </a:t>
            </a:r>
            <a:r>
              <a:rPr lang="it-IT" sz="2400" dirty="0"/>
              <a:t>fosse legittimo il provvedimento disciplinare contro un avvocato il quale aveva aperto un “negozio su strada”, avente come insegna “La Bottega dei Diritti” e avente la dicitura in vetrina “orari negozio”. La Cassazione aveva ritenuto che le modalità utilizzate dall’avvocato andassero oltre i limiti della pubblicità informativa, poiché “tendenti a persuadere il cliente attraverso un motto pieno di capacità evocativa emozionale”. </a:t>
            </a:r>
          </a:p>
        </p:txBody>
      </p:sp>
    </p:spTree>
    <p:extLst>
      <p:ext uri="{BB962C8B-B14F-4D97-AF65-F5344CB8AC3E}">
        <p14:creationId xmlns:p14="http://schemas.microsoft.com/office/powerpoint/2010/main" val="154215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3968338"/>
            <a:ext cx="8640960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it-I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Studio Legale Avv. Prof. </a:t>
            </a:r>
            <a:r>
              <a:rPr lang="it-IT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Mariacarla</a:t>
            </a:r>
            <a:r>
              <a:rPr lang="it-IT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Giorgetti</a:t>
            </a:r>
            <a:endParaRPr lang="it-IT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3600" b="1" dirty="0" smtClean="0"/>
              <a:t>Milano</a:t>
            </a:r>
          </a:p>
          <a:p>
            <a:pPr algn="ctr"/>
            <a:r>
              <a:rPr lang="it-IT" sz="3600" b="1" dirty="0" smtClean="0"/>
              <a:t>Via Guastalla n. 15</a:t>
            </a:r>
          </a:p>
          <a:p>
            <a:pPr algn="ctr"/>
            <a:r>
              <a:rPr lang="it-IT" sz="3600" b="1" dirty="0" smtClean="0"/>
              <a:t>02.54050345 – studio@profgiorgetti.it</a:t>
            </a:r>
            <a:endParaRPr lang="it-IT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36" y="0"/>
            <a:ext cx="3217164" cy="210159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1070</Words>
  <Application>Microsoft Office PowerPoint</Application>
  <PresentationFormat>Presentazione su schermo (4:3)</PresentationFormat>
  <Paragraphs>63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Formazione</vt:lpstr>
      <vt:lpstr>GLI “AMBULANCE CHASER”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2015-04-14T16:20:03Z</dcterms:created>
  <dcterms:modified xsi:type="dcterms:W3CDTF">2015-04-14T20:12:32Z</dcterms:modified>
</cp:coreProperties>
</file>