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6" r:id="rId2"/>
    <p:sldId id="297" r:id="rId3"/>
    <p:sldId id="298" r:id="rId4"/>
    <p:sldId id="256" r:id="rId5"/>
    <p:sldId id="257" r:id="rId6"/>
    <p:sldId id="299" r:id="rId7"/>
    <p:sldId id="258" r:id="rId8"/>
    <p:sldId id="259" r:id="rId9"/>
    <p:sldId id="289" r:id="rId10"/>
    <p:sldId id="260" r:id="rId11"/>
    <p:sldId id="261" r:id="rId12"/>
    <p:sldId id="293" r:id="rId13"/>
    <p:sldId id="262" r:id="rId14"/>
    <p:sldId id="290" r:id="rId15"/>
    <p:sldId id="264" r:id="rId16"/>
    <p:sldId id="300" r:id="rId17"/>
    <p:sldId id="263" r:id="rId18"/>
    <p:sldId id="265" r:id="rId19"/>
    <p:sldId id="277" r:id="rId20"/>
    <p:sldId id="267" r:id="rId21"/>
    <p:sldId id="266" r:id="rId22"/>
    <p:sldId id="303" r:id="rId23"/>
    <p:sldId id="295" r:id="rId24"/>
    <p:sldId id="291" r:id="rId25"/>
    <p:sldId id="272" r:id="rId26"/>
    <p:sldId id="294" r:id="rId27"/>
    <p:sldId id="273" r:id="rId28"/>
    <p:sldId id="268" r:id="rId29"/>
    <p:sldId id="302" r:id="rId30"/>
    <p:sldId id="306" r:id="rId31"/>
    <p:sldId id="307" r:id="rId32"/>
    <p:sldId id="278" r:id="rId33"/>
    <p:sldId id="270" r:id="rId34"/>
    <p:sldId id="281" r:id="rId35"/>
    <p:sldId id="282" r:id="rId36"/>
    <p:sldId id="279" r:id="rId37"/>
    <p:sldId id="284" r:id="rId38"/>
    <p:sldId id="286" r:id="rId39"/>
    <p:sldId id="285" r:id="rId40"/>
    <p:sldId id="305" r:id="rId41"/>
    <p:sldId id="287" r:id="rId4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E3615-D16E-4BFF-A8CE-99A273109488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BDA63-A8A3-4DC3-B2C6-7565D4B20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865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5442A-DFE1-4255-B683-701E868EDE9C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F79F1-3DB1-4B61-AABE-3FD34BD79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05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12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22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73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37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7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02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39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99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52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29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AA1A-02C3-4CF5-9527-74CA6EE64863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BF67-5FAC-402B-A28A-42C171E97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99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35358" y="5634359"/>
            <a:ext cx="7772400" cy="1035546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tx2"/>
                </a:solidFill>
              </a:rPr>
              <a:t>Benvenuti</a:t>
            </a:r>
            <a:endParaRPr lang="it-IT" sz="4800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632"/>
            <a:ext cx="398754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84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 smtClean="0">
                <a:solidFill>
                  <a:schemeClr val="tx2"/>
                </a:solidFill>
              </a:rPr>
              <a:t>Erano sufficienti per accendere</a:t>
            </a:r>
          </a:p>
          <a:p>
            <a:pPr marL="0" indent="0" algn="ctr">
              <a:buNone/>
            </a:pPr>
            <a:r>
              <a:rPr lang="it-IT" sz="4400" dirty="0" smtClean="0">
                <a:solidFill>
                  <a:schemeClr val="tx2"/>
                </a:solidFill>
              </a:rPr>
              <a:t> un </a:t>
            </a:r>
            <a:r>
              <a:rPr lang="it-IT" sz="4400" i="1" dirty="0" err="1" smtClean="0">
                <a:solidFill>
                  <a:schemeClr val="tx2"/>
                </a:solidFill>
              </a:rPr>
              <a:t>warning</a:t>
            </a:r>
            <a:r>
              <a:rPr lang="it-IT" sz="4400" i="1" dirty="0" smtClean="0">
                <a:solidFill>
                  <a:schemeClr val="tx2"/>
                </a:solidFill>
              </a:rPr>
              <a:t> </a:t>
            </a:r>
            <a:r>
              <a:rPr lang="it-IT" sz="4400" i="1" dirty="0" err="1" smtClean="0">
                <a:solidFill>
                  <a:schemeClr val="tx2"/>
                </a:solidFill>
              </a:rPr>
              <a:t>flag</a:t>
            </a:r>
            <a:r>
              <a:rPr lang="it-IT" sz="4400" dirty="0" smtClean="0">
                <a:solidFill>
                  <a:schemeClr val="tx2"/>
                </a:solidFill>
              </a:rPr>
              <a:t>?</a:t>
            </a:r>
            <a:endParaRPr lang="it-IT" sz="4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m.rossini\Pictures\campanel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5"/>
            <a:ext cx="2808312" cy="36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8800" dirty="0" smtClean="0">
                <a:solidFill>
                  <a:schemeClr val="tx2"/>
                </a:solidFill>
              </a:rPr>
              <a:t>       </a:t>
            </a:r>
            <a:r>
              <a:rPr lang="it-IT" sz="8800" b="1" dirty="0" smtClean="0">
                <a:solidFill>
                  <a:schemeClr val="tx2"/>
                </a:solidFill>
              </a:rPr>
              <a:t>Sì…</a:t>
            </a:r>
          </a:p>
          <a:p>
            <a:pPr marL="0" indent="0">
              <a:buNone/>
            </a:pPr>
            <a:endParaRPr lang="it-IT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4000" dirty="0" smtClean="0">
                <a:solidFill>
                  <a:schemeClr val="tx2"/>
                </a:solidFill>
              </a:rPr>
              <a:t>PER IL</a:t>
            </a:r>
          </a:p>
          <a:p>
            <a:pPr marL="0" indent="0">
              <a:buNone/>
            </a:pPr>
            <a:r>
              <a:rPr lang="it-IT" sz="4000" dirty="0" smtClean="0">
                <a:solidFill>
                  <a:schemeClr val="tx2"/>
                </a:solidFill>
              </a:rPr>
              <a:t>MEDICO CURANTE</a:t>
            </a:r>
            <a:endParaRPr lang="it-IT" sz="4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m.rossini\Pictures\med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5202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.rossini\Pictures\psichiatr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" y="775530"/>
            <a:ext cx="893327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chemeClr val="tx2"/>
                </a:solidFill>
              </a:rPr>
              <a:t>…MA LA COMPAGNIA NON LO POTEVA SAPERE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9" name="Picture 3" descr="C:\Users\m.rossini\Pictures\imagesHZ70G3K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6343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.rossini\Pictures\imagesNESRIY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1504"/>
            <a:ext cx="7965861" cy="42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dirty="0" smtClean="0">
                <a:solidFill>
                  <a:schemeClr val="tx2"/>
                </a:solidFill>
              </a:rPr>
              <a:t>Di chi è la responsabilità?</a:t>
            </a:r>
            <a:endParaRPr lang="it-IT" sz="4800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m.rossini\Pictures\imagesNSK63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68" y="2132856"/>
            <a:ext cx="6768752" cy="3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lvl="0" indent="0" algn="ctr" defTabSz="457200">
              <a:buNone/>
            </a:pPr>
            <a:r>
              <a:rPr lang="en-US" sz="5400" dirty="0" err="1">
                <a:solidFill>
                  <a:schemeClr val="tx2"/>
                </a:solidFill>
              </a:rPr>
              <a:t>Abbiamo</a:t>
            </a:r>
            <a:r>
              <a:rPr lang="en-US" sz="5400" dirty="0">
                <a:solidFill>
                  <a:schemeClr val="tx2"/>
                </a:solidFill>
              </a:rPr>
              <a:t> un </a:t>
            </a:r>
            <a:r>
              <a:rPr lang="en-US" sz="5400" dirty="0" err="1">
                <a:solidFill>
                  <a:schemeClr val="tx2"/>
                </a:solidFill>
              </a:rPr>
              <a:t>problema</a:t>
            </a:r>
            <a:r>
              <a:rPr lang="en-US" sz="5400" dirty="0">
                <a:solidFill>
                  <a:schemeClr val="tx2"/>
                </a:solidFill>
              </a:rPr>
              <a:t> molto </a:t>
            </a:r>
            <a:r>
              <a:rPr lang="en-US" sz="5400" dirty="0" err="1" smtClean="0">
                <a:solidFill>
                  <a:schemeClr val="tx2"/>
                </a:solidFill>
              </a:rPr>
              <a:t>più</a:t>
            </a:r>
            <a:r>
              <a:rPr lang="en-US" sz="5400" dirty="0" smtClean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serio</a:t>
            </a:r>
            <a:r>
              <a:rPr lang="en-US" sz="5400" dirty="0">
                <a:solidFill>
                  <a:schemeClr val="tx2"/>
                </a:solidFill>
              </a:rPr>
              <a:t> di </a:t>
            </a:r>
            <a:r>
              <a:rPr lang="en-US" sz="5400" dirty="0" err="1">
                <a:solidFill>
                  <a:schemeClr val="tx2"/>
                </a:solidFill>
              </a:rPr>
              <a:t>quello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che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pensiamo</a:t>
            </a:r>
            <a:r>
              <a:rPr lang="en-US" sz="5400" dirty="0" smtClean="0">
                <a:solidFill>
                  <a:schemeClr val="tx2"/>
                </a:solidFill>
              </a:rPr>
              <a:t>:</a:t>
            </a:r>
          </a:p>
          <a:p>
            <a:pPr marL="0" lvl="0" indent="0" algn="ctr" defTabSz="457200">
              <a:buNone/>
            </a:pPr>
            <a:endParaRPr lang="en-US" sz="5400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pic>
        <p:nvPicPr>
          <p:cNvPr id="4" name="Picture 2" descr="C:\Users\m.rossini\Pictures\probl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2952328" cy="34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224" y="6926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 smtClean="0">
                <a:solidFill>
                  <a:schemeClr val="tx2"/>
                </a:solidFill>
              </a:rPr>
              <a:t>Concetto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tx2"/>
                </a:solidFill>
              </a:rPr>
              <a:t>(per non parlare di legge)</a:t>
            </a:r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tx2"/>
                </a:solidFill>
              </a:rPr>
              <a:t>di</a:t>
            </a:r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tx2"/>
                </a:solidFill>
              </a:rPr>
              <a:t>PRIVACY</a:t>
            </a:r>
          </a:p>
        </p:txBody>
      </p:sp>
      <p:pic>
        <p:nvPicPr>
          <p:cNvPr id="6147" name="Picture 3" descr="C:\Users\m.rossini\Pictures\priva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781672" cy="28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.rossini\Pictures\images8S115YK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63975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5213" y="89931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smtClean="0">
                <a:solidFill>
                  <a:schemeClr val="tx2"/>
                </a:solidFill>
              </a:rPr>
              <a:t>Cosa sappiamo dei nostri dipendenti?</a:t>
            </a:r>
            <a:endParaRPr lang="it-IT" sz="4000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m.rossini\Pictures\dipenden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9" y="1988840"/>
            <a:ext cx="770485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.rossini\Pictures\a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19" y="1268760"/>
            <a:ext cx="34563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.rossini\Pictures\imagesZ707TNU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5283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2123728" y="5013176"/>
            <a:ext cx="5050904" cy="1617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tx2"/>
                </a:solidFill>
              </a:rPr>
              <a:t>Mariuccia</a:t>
            </a:r>
            <a:r>
              <a:rPr lang="en-US" dirty="0" smtClean="0">
                <a:solidFill>
                  <a:schemeClr val="tx2"/>
                </a:solidFill>
              </a:rPr>
              <a:t> Rossini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Presidente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64" y="836712"/>
            <a:ext cx="6815707" cy="33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.rossini\Pictures\images6J2JD0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7490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.rossini\Pictures\coll lavo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08" y="700162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lvl="0" indent="0" algn="ctr" defTabSz="457200">
              <a:buNone/>
            </a:pPr>
            <a:r>
              <a:rPr lang="en-US" sz="5400" dirty="0">
                <a:solidFill>
                  <a:schemeClr val="tx2"/>
                </a:solidFill>
              </a:rPr>
              <a:t>Ci </a:t>
            </a:r>
            <a:r>
              <a:rPr lang="en-US" sz="5400" dirty="0" err="1">
                <a:solidFill>
                  <a:schemeClr val="tx2"/>
                </a:solidFill>
              </a:rPr>
              <a:t>affidiamo</a:t>
            </a:r>
            <a:r>
              <a:rPr lang="en-US" sz="5400" dirty="0">
                <a:solidFill>
                  <a:schemeClr val="tx2"/>
                </a:solidFill>
              </a:rPr>
              <a:t> al </a:t>
            </a:r>
            <a:r>
              <a:rPr lang="en-US" sz="5400" dirty="0" err="1">
                <a:solidFill>
                  <a:schemeClr val="tx2"/>
                </a:solidFill>
              </a:rPr>
              <a:t>caso</a:t>
            </a:r>
            <a:r>
              <a:rPr lang="en-US" sz="5400" dirty="0">
                <a:solidFill>
                  <a:schemeClr val="tx2"/>
                </a:solidFill>
              </a:rPr>
              <a:t>, </a:t>
            </a:r>
            <a:r>
              <a:rPr lang="en-US" sz="5400" dirty="0" err="1">
                <a:solidFill>
                  <a:schemeClr val="tx2"/>
                </a:solidFill>
              </a:rPr>
              <a:t>perché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il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colloquio</a:t>
            </a:r>
            <a:r>
              <a:rPr lang="en-US" sz="5400" dirty="0">
                <a:solidFill>
                  <a:schemeClr val="tx2"/>
                </a:solidFill>
              </a:rPr>
              <a:t> di </a:t>
            </a:r>
            <a:r>
              <a:rPr lang="en-US" sz="5400" dirty="0" err="1">
                <a:solidFill>
                  <a:schemeClr val="tx2"/>
                </a:solidFill>
              </a:rPr>
              <a:t>lavoro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riesce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smtClean="0">
                <a:solidFill>
                  <a:schemeClr val="tx2"/>
                </a:solidFill>
              </a:rPr>
              <a:t>a </a:t>
            </a:r>
            <a:r>
              <a:rPr lang="en-US" sz="5400" dirty="0" err="1" smtClean="0">
                <a:solidFill>
                  <a:schemeClr val="tx2"/>
                </a:solidFill>
              </a:rPr>
              <a:t>scoprire</a:t>
            </a:r>
            <a:r>
              <a:rPr lang="en-US" sz="5400" dirty="0" smtClean="0">
                <a:solidFill>
                  <a:schemeClr val="tx2"/>
                </a:solidFill>
              </a:rPr>
              <a:t> solo </a:t>
            </a:r>
            <a:r>
              <a:rPr lang="en-US" sz="5400" dirty="0" err="1">
                <a:solidFill>
                  <a:schemeClr val="tx2"/>
                </a:solidFill>
              </a:rPr>
              <a:t>il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smtClean="0">
                <a:solidFill>
                  <a:schemeClr val="tx2"/>
                </a:solidFill>
              </a:rPr>
              <a:t>14% </a:t>
            </a:r>
            <a:r>
              <a:rPr lang="en-US" sz="5400" dirty="0" err="1" smtClean="0">
                <a:solidFill>
                  <a:schemeClr val="tx2"/>
                </a:solidFill>
              </a:rPr>
              <a:t>delle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</a:rPr>
              <a:t>attitudini</a:t>
            </a:r>
            <a:r>
              <a:rPr lang="en-US" sz="5400" dirty="0" smtClean="0">
                <a:solidFill>
                  <a:schemeClr val="tx2"/>
                </a:solidFill>
              </a:rPr>
              <a:t> di </a:t>
            </a:r>
            <a:r>
              <a:rPr lang="en-US" sz="5400" dirty="0" err="1" smtClean="0">
                <a:solidFill>
                  <a:schemeClr val="tx2"/>
                </a:solidFill>
              </a:rPr>
              <a:t>una</a:t>
            </a:r>
            <a:r>
              <a:rPr lang="en-US" sz="5400" dirty="0" smtClean="0">
                <a:solidFill>
                  <a:schemeClr val="tx2"/>
                </a:solidFill>
              </a:rPr>
              <a:t> persona</a:t>
            </a:r>
            <a:r>
              <a:rPr lang="en-US" sz="54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5959454"/>
            <a:ext cx="383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Source: </a:t>
            </a:r>
            <a:r>
              <a:rPr lang="it-IT" sz="2400" dirty="0" err="1" smtClean="0">
                <a:solidFill>
                  <a:schemeClr val="tx2"/>
                </a:solidFill>
              </a:rPr>
              <a:t>Profiles</a:t>
            </a:r>
            <a:r>
              <a:rPr lang="it-IT" sz="2400" dirty="0" smtClean="0">
                <a:solidFill>
                  <a:schemeClr val="tx2"/>
                </a:solidFill>
              </a:rPr>
              <a:t> International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021288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chemeClr val="tx2"/>
                </a:solidFill>
                <a:latin typeface="Verdana" charset="0"/>
                <a:ea typeface="ＭＳ Ｐゴシック" charset="0"/>
                <a:cs typeface="Arial" charset="0"/>
              </a:rPr>
              <a:t>Quali altre informazioni potrebbero essere utili?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9506"/>
              </p:ext>
            </p:extLst>
          </p:nvPr>
        </p:nvGraphicFramePr>
        <p:xfrm>
          <a:off x="-87071" y="189558"/>
          <a:ext cx="8741879" cy="583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hart" r:id="rId3" imgW="8498561" imgH="5669771" progId="Excel.Chart.8">
                  <p:embed/>
                </p:oleObj>
              </mc:Choice>
              <mc:Fallback>
                <p:oleObj name="Chart" r:id="rId3" imgW="8498561" imgH="566977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7071" y="189558"/>
                        <a:ext cx="8741879" cy="58317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21556" y="5476067"/>
            <a:ext cx="9620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100" b="1" dirty="0" smtClean="0">
                <a:solidFill>
                  <a:srgbClr val="000000"/>
                </a:solidFill>
                <a:cs typeface="Arial" charset="0"/>
              </a:rPr>
              <a:t>Interviste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37568" y="5476067"/>
            <a:ext cx="1143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100" b="1" dirty="0" smtClean="0">
                <a:solidFill>
                  <a:srgbClr val="000000"/>
                </a:solidFill>
                <a:cs typeface="Arial" charset="0"/>
              </a:rPr>
              <a:t>+ Referenze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1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71031" y="5476067"/>
            <a:ext cx="162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0000"/>
                </a:solidFill>
                <a:cs typeface="Arial" charset="0"/>
              </a:rPr>
              <a:t>+ Personalità/  comportamento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393406" y="5476067"/>
            <a:ext cx="1344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100" b="1" smtClean="0">
                <a:solidFill>
                  <a:srgbClr val="000000"/>
                </a:solidFill>
                <a:cs typeface="Arial" charset="0"/>
              </a:rPr>
              <a:t>+ Abilità mentali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655468" y="5476067"/>
            <a:ext cx="120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100" b="1" smtClean="0">
                <a:solidFill>
                  <a:srgbClr val="000000"/>
                </a:solidFill>
                <a:cs typeface="Arial" charset="0"/>
              </a:rPr>
              <a:t>+ Interessi /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100" b="1" smtClean="0">
                <a:solidFill>
                  <a:srgbClr val="000000"/>
                </a:solidFill>
                <a:cs typeface="Arial" charset="0"/>
              </a:rPr>
              <a:t>Motivazioni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460331" y="5476067"/>
            <a:ext cx="19637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100" b="1" smtClean="0">
                <a:solidFill>
                  <a:srgbClr val="000000"/>
                </a:solidFill>
                <a:cs typeface="Arial" charset="0"/>
              </a:rPr>
              <a:t>+ Aderenza alla posizione</a:t>
            </a:r>
          </a:p>
        </p:txBody>
      </p:sp>
    </p:spTree>
    <p:extLst>
      <p:ext uri="{BB962C8B-B14F-4D97-AF65-F5344CB8AC3E}">
        <p14:creationId xmlns:p14="http://schemas.microsoft.com/office/powerpoint/2010/main" val="24790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.rossini\Pictures\corsi di formazi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1189"/>
            <a:ext cx="3528392" cy="308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m.rossini\Pictures\imagesPJ05IB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5"/>
            <a:ext cx="3960440" cy="29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.rossini\Pictures\imagesL0DTLR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882483" cy="41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.rossini\Pictures\imagesJ55TWH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5" y="1233962"/>
            <a:ext cx="288223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.rossini\Pictures\imagesENN4FK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44" y="1485990"/>
            <a:ext cx="331236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.rossini\Pictures\imagesXDC32G5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8" y="3930650"/>
            <a:ext cx="4104456" cy="23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m.rossini\Pictures\imagesOLJJFPJ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16359"/>
            <a:ext cx="4148584" cy="23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.rossini\Pictures\images5HP13L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81651" cy="46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3" name="Picture 3" descr="C:\Users\m.rossini\Pictures\schizofren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7" y="1340768"/>
            <a:ext cx="83529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A livello</a:t>
            </a:r>
          </a:p>
          <a:p>
            <a:pPr marL="0" indent="0" algn="ctr">
              <a:buNone/>
            </a:pPr>
            <a:r>
              <a:rPr lang="it-IT" dirty="0" smtClean="0"/>
              <a:t>COMPORTAMENTALE PREDITTIVO</a:t>
            </a:r>
          </a:p>
          <a:p>
            <a:pPr marL="0" indent="0" algn="ctr">
              <a:buNone/>
            </a:pPr>
            <a:r>
              <a:rPr lang="it-IT" dirty="0" smtClean="0"/>
              <a:t>NULLA!!</a:t>
            </a:r>
            <a:endParaRPr lang="it-IT" dirty="0"/>
          </a:p>
        </p:txBody>
      </p:sp>
      <p:pic>
        <p:nvPicPr>
          <p:cNvPr id="22530" name="Picture 2" descr="C:\Users\m.rossini\Pictures\imagesJV1PKPQ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6" y="980728"/>
            <a:ext cx="79208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504218" y="2132856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A livello</a:t>
            </a:r>
          </a:p>
          <a:p>
            <a:pPr algn="ctr"/>
            <a:r>
              <a:rPr lang="it-IT" sz="4400" b="1" dirty="0"/>
              <a:t>COMPORTAMENTALE PREDITTIVO</a:t>
            </a:r>
          </a:p>
          <a:p>
            <a:pPr algn="ctr"/>
            <a:r>
              <a:rPr lang="it-IT" sz="4400" b="1" dirty="0"/>
              <a:t>NULLA!!</a:t>
            </a:r>
          </a:p>
        </p:txBody>
      </p:sp>
    </p:spTree>
    <p:extLst>
      <p:ext uri="{BB962C8B-B14F-4D97-AF65-F5344CB8AC3E}">
        <p14:creationId xmlns:p14="http://schemas.microsoft.com/office/powerpoint/2010/main" val="25945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0" lvl="0" indent="0" algn="ctr" defTabSz="457200">
              <a:buNone/>
            </a:pPr>
            <a:r>
              <a:rPr lang="en-US" sz="11500" dirty="0">
                <a:solidFill>
                  <a:srgbClr val="1F497D">
                    <a:lumMod val="50000"/>
                  </a:srgbClr>
                </a:solidFill>
              </a:rPr>
              <a:t>E quindi?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14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tx2"/>
                </a:solidFill>
              </a:rPr>
              <a:t>Una riflessione:</a:t>
            </a:r>
            <a:endParaRPr lang="it-IT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.rossini\Pictures\anz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17646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.rossini\Pictures\privac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2656"/>
            <a:ext cx="442810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61926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1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dirty="0" smtClean="0">
                <a:solidFill>
                  <a:schemeClr val="tx2"/>
                </a:solidFill>
              </a:rPr>
              <a:t>Ma la responsabilità degli atti compiuti dai nostri dipendenti ricade su di noi…</a:t>
            </a:r>
            <a:endParaRPr lang="it-IT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dirty="0">
                <a:solidFill>
                  <a:schemeClr val="tx2"/>
                </a:solidFill>
              </a:rPr>
              <a:t>Abbiamo un problema molto più serio di quello che pensiamo</a:t>
            </a:r>
          </a:p>
        </p:txBody>
      </p:sp>
      <p:pic>
        <p:nvPicPr>
          <p:cNvPr id="5" name="Picture 2" descr="C:\Users\m.rossini\Pictures\probl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04333"/>
            <a:ext cx="2952328" cy="34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.rossini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47" y="1047698"/>
            <a:ext cx="720282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 smtClean="0">
                <a:solidFill>
                  <a:schemeClr val="tx2"/>
                </a:solidFill>
              </a:rPr>
              <a:t>Ed è di questo pezzo che manca che dovremmo parlare…</a:t>
            </a:r>
            <a:endParaRPr lang="it-IT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98731" cy="47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4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sz="4400" dirty="0" smtClean="0">
                <a:solidFill>
                  <a:schemeClr val="tx2"/>
                </a:solidFill>
              </a:rPr>
              <a:t>…per </a:t>
            </a:r>
            <a:r>
              <a:rPr lang="it-IT" sz="4400" dirty="0">
                <a:solidFill>
                  <a:schemeClr val="tx2"/>
                </a:solidFill>
              </a:rPr>
              <a:t>poter parlare di nuovo di responsabilità</a:t>
            </a:r>
          </a:p>
        </p:txBody>
      </p:sp>
    </p:spTree>
    <p:extLst>
      <p:ext uri="{BB962C8B-B14F-4D97-AF65-F5344CB8AC3E}">
        <p14:creationId xmlns:p14="http://schemas.microsoft.com/office/powerpoint/2010/main" val="22988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0597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chemeClr val="tx2"/>
                </a:solidFill>
              </a:rPr>
              <a:t>Siamo qui per parlarne e condividere i possibili nuovi approcci e trovare le soluzioni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24578" name="Picture 2" descr="C:\Users\m.rossini\Pictures\SOLUZIO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0486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>
                <a:solidFill>
                  <a:schemeClr val="tx2"/>
                </a:solidFill>
              </a:rPr>
              <a:t>E per </a:t>
            </a:r>
            <a:r>
              <a:rPr lang="it-IT" sz="3600" dirty="0" smtClean="0">
                <a:solidFill>
                  <a:schemeClr val="tx2"/>
                </a:solidFill>
              </a:rPr>
              <a:t>poter </a:t>
            </a:r>
            <a:r>
              <a:rPr lang="it-IT" sz="3600" dirty="0">
                <a:solidFill>
                  <a:schemeClr val="tx2"/>
                </a:solidFill>
              </a:rPr>
              <a:t>prevenire le </a:t>
            </a:r>
            <a:r>
              <a:rPr lang="it-IT" sz="3600" dirty="0" smtClean="0">
                <a:solidFill>
                  <a:schemeClr val="tx2"/>
                </a:solidFill>
              </a:rPr>
              <a:t>conseguenze…</a:t>
            </a:r>
            <a:endParaRPr lang="it-IT" sz="3600" dirty="0">
              <a:solidFill>
                <a:schemeClr val="tx2"/>
              </a:solidFill>
            </a:endParaRPr>
          </a:p>
        </p:txBody>
      </p:sp>
      <p:pic>
        <p:nvPicPr>
          <p:cNvPr id="19458" name="Picture 2" descr="C:\Users\m.rossini\Pictures\imagesDQACMR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24" y="2522948"/>
            <a:ext cx="3917550" cy="34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128792" cy="6293620"/>
          </a:xfrm>
        </p:spPr>
      </p:pic>
    </p:spTree>
    <p:extLst>
      <p:ext uri="{BB962C8B-B14F-4D97-AF65-F5344CB8AC3E}">
        <p14:creationId xmlns:p14="http://schemas.microsoft.com/office/powerpoint/2010/main" val="21040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chemeClr val="tx2"/>
                </a:solidFill>
              </a:rPr>
              <a:t>Buon lavoro a tutti</a:t>
            </a:r>
            <a:endParaRPr lang="it-IT" b="1" i="1" dirty="0">
              <a:solidFill>
                <a:schemeClr val="tx2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696744" cy="4396851"/>
          </a:xfrm>
        </p:spPr>
      </p:pic>
    </p:spTree>
    <p:extLst>
      <p:ext uri="{BB962C8B-B14F-4D97-AF65-F5344CB8AC3E}">
        <p14:creationId xmlns:p14="http://schemas.microsoft.com/office/powerpoint/2010/main" val="39109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000" dirty="0" smtClean="0">
                <a:solidFill>
                  <a:schemeClr val="tx2"/>
                </a:solidFill>
              </a:rPr>
              <a:t>Lufthansa e </a:t>
            </a:r>
          </a:p>
          <a:p>
            <a:pPr marL="0" indent="0" algn="ctr">
              <a:buNone/>
            </a:pPr>
            <a:r>
              <a:rPr lang="it-IT" sz="6000" dirty="0" smtClean="0">
                <a:solidFill>
                  <a:schemeClr val="tx2"/>
                </a:solidFill>
              </a:rPr>
              <a:t>i dati a disposizione</a:t>
            </a:r>
            <a:endParaRPr lang="it-IT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tx2"/>
                </a:solidFill>
              </a:rPr>
              <a:t>Cominciamo dai dati…</a:t>
            </a:r>
            <a:endParaRPr lang="it-IT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5939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 smtClean="0">
                <a:solidFill>
                  <a:schemeClr val="tx2"/>
                </a:solidFill>
              </a:rPr>
              <a:t>Che dati aveva sul suo pilota?</a:t>
            </a:r>
            <a:endParaRPr lang="it-IT" sz="3600" dirty="0">
              <a:solidFill>
                <a:schemeClr val="tx2"/>
              </a:solidFill>
            </a:endParaRPr>
          </a:p>
        </p:txBody>
      </p:sp>
      <p:pic>
        <p:nvPicPr>
          <p:cNvPr id="12290" name="Picture 2" descr="C:\Users\m.rossini\Pictures\Licenza-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07" y="1925948"/>
            <a:ext cx="3371106" cy="40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.rossini\Pictures\images2RUV00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12629"/>
            <a:ext cx="3039219" cy="39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Test psicologici?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lvl="6"/>
            <a:r>
              <a:rPr lang="it-IT" sz="3200" dirty="0" smtClean="0">
                <a:solidFill>
                  <a:schemeClr val="tx2"/>
                </a:solidFill>
              </a:rPr>
              <a:t>Analisi della personalità?</a:t>
            </a:r>
          </a:p>
          <a:p>
            <a:endParaRPr lang="it-IT" dirty="0" smtClean="0"/>
          </a:p>
        </p:txBody>
      </p:sp>
      <p:pic>
        <p:nvPicPr>
          <p:cNvPr id="1027" name="Picture 3" descr="C:\Users\m.rossini\Pictures\depsicologia.com.wp-content.uploads.image55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68498"/>
            <a:ext cx="39052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.rossini\Pictures\images9UJNDZ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211224" cy="2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r"/>
            <a:r>
              <a:rPr lang="it-IT" sz="4000" dirty="0">
                <a:solidFill>
                  <a:schemeClr val="tx2"/>
                </a:solidFill>
              </a:rPr>
              <a:t>Conoscenza del livello di stato depressivo?</a:t>
            </a:r>
          </a:p>
          <a:p>
            <a:pPr algn="r"/>
            <a:endParaRPr lang="it-IT" sz="4000" dirty="0"/>
          </a:p>
        </p:txBody>
      </p:sp>
      <p:pic>
        <p:nvPicPr>
          <p:cNvPr id="20482" name="Picture 2" descr="C:\Users\m.rossini\Pictures\turbe psichich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888432" cy="42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230</Words>
  <Application>Microsoft Office PowerPoint</Application>
  <PresentationFormat>Presentazione su schermo (4:3)</PresentationFormat>
  <Paragraphs>55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3" baseType="lpstr">
      <vt:lpstr>Tema di Office</vt:lpstr>
      <vt:lpstr>Chart</vt:lpstr>
      <vt:lpstr>Benvenuti</vt:lpstr>
      <vt:lpstr>Presentazione standard di PowerPoint</vt:lpstr>
      <vt:lpstr>Una riflessione:</vt:lpstr>
      <vt:lpstr>Presentazione standard di PowerPoint</vt:lpstr>
      <vt:lpstr>Presentazione standard di PowerPoint</vt:lpstr>
      <vt:lpstr>Cominciamo dai dati…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Buon lavoro a tutti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lufthansa</dc:title>
  <dc:creator>Mariuccia Rossini</dc:creator>
  <cp:lastModifiedBy>Davide Alemanni</cp:lastModifiedBy>
  <cp:revision>36</cp:revision>
  <cp:lastPrinted>2015-04-14T16:12:24Z</cp:lastPrinted>
  <dcterms:created xsi:type="dcterms:W3CDTF">2015-04-11T15:04:02Z</dcterms:created>
  <dcterms:modified xsi:type="dcterms:W3CDTF">2015-04-14T16:19:44Z</dcterms:modified>
</cp:coreProperties>
</file>