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904996"/>
            <a:ext cx="7543800" cy="2593979"/>
          </a:xfrm>
        </p:spPr>
        <p:txBody>
          <a:bodyPr anchor="b"/>
          <a:lstStyle>
            <a:lvl1pPr>
              <a:defRPr sz="66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3" cy="1066803"/>
          </a:xfrm>
        </p:spPr>
        <p:txBody>
          <a:bodyPr/>
          <a:lstStyle>
            <a:lvl1pPr marL="0" indent="0">
              <a:buNone/>
              <a:defRPr sz="2000">
                <a:solidFill>
                  <a:srgbClr val="8E8D8C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FCF809-5BF4-40E4-9BAE-320CCBA743E4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5B2C3-2887-4168-A0D7-5B78089AC4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03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E172F8-A255-471F-A5E1-ECD6EE224296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AD45FF-D6E5-4095-995E-9E4321E7F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10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752603" cy="5851529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0142CB-873B-49F0-B13A-90EAEC24C7BA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79C473-4967-4274-AAC8-FD2FA31EF08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38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4E5A45-9742-44B0-ABFF-8481E9109149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52E8D0-A721-4020-8842-C2348B86C49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02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5486400"/>
            <a:ext cx="7659691" cy="1168402"/>
          </a:xfrm>
        </p:spPr>
        <p:txBody>
          <a:bodyPr anchor="t"/>
          <a:lstStyle>
            <a:lvl1pPr>
              <a:defRPr sz="3600" cap="all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3852860"/>
            <a:ext cx="6135688" cy="163353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E8D8C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761FF-9009-451C-B51C-BD500CC5B0C7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EBF6B8-4995-47A7-AEBC-F0DF36B0A17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04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419596" y="1536192"/>
            <a:ext cx="3657600" cy="4590288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DD390-2A41-4756-AD08-F2FA3EA3438A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34BB8F-BF5F-456F-AA4A-9F3C96E8726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37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59"/>
          </a:xfrm>
        </p:spPr>
        <p:txBody>
          <a:bodyPr anchor="b" anchorCtr="1"/>
          <a:lstStyle>
            <a:lvl1pPr marL="0" indent="0" algn="ctr">
              <a:buNone/>
              <a:defRPr sz="2000" b="1">
                <a:solidFill>
                  <a:srgbClr val="675E47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3657600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419596" y="1535113"/>
            <a:ext cx="3657600" cy="639759"/>
          </a:xfrm>
        </p:spPr>
        <p:txBody>
          <a:bodyPr anchor="b" anchorCtr="1"/>
          <a:lstStyle>
            <a:lvl1pPr marL="0" indent="0" algn="ctr">
              <a:buNone/>
              <a:defRPr sz="2000" b="1">
                <a:solidFill>
                  <a:srgbClr val="675E47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419596" y="2174872"/>
            <a:ext cx="3657600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C4F8F-FDF0-4922-87DA-F7BB249C8CBC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E0295-7646-49B5-B289-EF3DF97D78F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27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66E82B-98E7-430C-AF1F-0AC307E3A32B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6673C-6C6D-4F48-BCE8-C65EEFB623D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73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AB2655-5C96-484E-BBFF-16F18B66D3E8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154EE-6C6E-4CDB-91D0-3AA83342F2B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5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4796" y="5495544"/>
            <a:ext cx="7772400" cy="594360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304796" y="6096003"/>
            <a:ext cx="7772400" cy="6096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F1EEF8-B70C-480F-B01D-1B8111887F49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9E0A1-675F-4A6A-BEE2-3A63558FDAA7}" type="slidenum">
              <a:t>‹N›</a:t>
            </a:fld>
            <a:endParaRPr lang="it-IT"/>
          </a:p>
        </p:txBody>
      </p:sp>
      <p:sp>
        <p:nvSpPr>
          <p:cNvPr id="7" name="Content Placeholder 8"/>
          <p:cNvSpPr txBox="1">
            <a:spLocks noGrp="1"/>
          </p:cNvSpPr>
          <p:nvPr>
            <p:ph idx="1"/>
          </p:nvPr>
        </p:nvSpPr>
        <p:spPr>
          <a:xfrm>
            <a:off x="304796" y="381003"/>
            <a:ext cx="7772400" cy="49428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</p:spPr>
        <p:txBody>
          <a:bodyPr anchor="b" anchorCtr="1"/>
          <a:lstStyle>
            <a:lvl1pPr algn="ctr">
              <a:defRPr sz="2200" b="1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01752" y="6096003"/>
            <a:ext cx="7772400" cy="612648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75247F-316F-4170-8BA1-1F3AF1BA73CF}" type="datetime1">
              <a:rPr lang="it-IT"/>
              <a:pPr lvl="0"/>
              <a:t>14/04/2015</a:t>
            </a:fld>
            <a:endParaRPr lang="it-IT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B1F0B-F35E-43DF-A3A7-B08D0C5C425E}" type="slidenum">
              <a:t>‹N›</a:t>
            </a:fld>
            <a:endParaRPr lang="it-IT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4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FFFF"/>
            </a:gs>
          </a:gsLst>
          <a:path path="circle">
            <a:fillToRect l="20000" t="50000" r="8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619996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6" cy="480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31790" y="5648962"/>
            <a:ext cx="548640" cy="396236"/>
          </a:xfrm>
          <a:prstGeom prst="rect">
            <a:avLst/>
          </a:prstGeom>
          <a:noFill/>
          <a:ln w="19046">
            <a:solidFill>
              <a:srgbClr val="FFFFFF"/>
            </a:solidFill>
            <a:prstDash val="solid"/>
          </a:ln>
        </p:spPr>
        <p:txBody>
          <a:bodyPr vert="horz" wrap="square" lIns="0" tIns="0" rIns="0" bIns="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5EA9987F-54AC-477C-93A8-9E7E7361CF15}" type="slidenum">
              <a:t>‹N›</a:t>
            </a:fld>
            <a:endParaRPr lang="it-IT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 rot="16200004">
            <a:off x="7586909" y="4048757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DFDCB7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 rot="16200004">
            <a:off x="7551348" y="1645915"/>
            <a:ext cx="2438403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DFDCB7"/>
                </a:solidFill>
                <a:uFillTx/>
                <a:latin typeface="Calibri"/>
              </a:defRPr>
            </a:lvl1pPr>
          </a:lstStyle>
          <a:p>
            <a:pPr lvl="0"/>
            <a:fld id="{A253EFCF-E086-4470-B128-1F99D1DA0043}" type="datetime1">
              <a:rPr lang="it-IT"/>
              <a:pPr lvl="0"/>
              <a:t>14/04/2015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600" b="0" i="0" u="none" strike="noStrike" kern="1200" cap="none" spc="-100" baseline="0">
          <a:solidFill>
            <a:srgbClr val="675E47"/>
          </a:solidFill>
          <a:uFillTx/>
          <a:latin typeface="Cambria"/>
        </a:defRPr>
      </a:lvl1pPr>
    </p:titleStyle>
    <p:bodyStyle>
      <a:lvl1pPr marL="342900" marR="0" lvl="0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A9A57C"/>
        </a:buClr>
        <a:buSzPct val="100000"/>
        <a:buFont typeface="Arial" pitchFamily="34"/>
        <a:buChar char="•"/>
        <a:tabLst/>
        <a:defRPr lang="it-IT" sz="2200" b="0" i="0" u="none" strike="noStrike" kern="1200" cap="none" spc="0" baseline="0">
          <a:solidFill>
            <a:srgbClr val="2F2B20"/>
          </a:solidFill>
          <a:uFillTx/>
          <a:latin typeface="Calibri"/>
        </a:defRPr>
      </a:lvl1pPr>
      <a:lvl2pPr marL="64008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CBEBD"/>
        </a:buClr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2F2B20"/>
          </a:solidFill>
          <a:uFillTx/>
          <a:latin typeface="Calibri"/>
        </a:defRPr>
      </a:lvl2pPr>
      <a:lvl3pPr marL="1005840" marR="0" lvl="2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D2CB6C"/>
        </a:buClr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2F2B20"/>
          </a:solidFill>
          <a:uFillTx/>
          <a:latin typeface="Calibri"/>
        </a:defRPr>
      </a:lvl3pPr>
      <a:lvl4pPr marL="1280160" marR="0" lvl="3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5A39D"/>
        </a:buClr>
        <a:buSzPct val="100000"/>
        <a:buFont typeface="Arial" pitchFamily="34"/>
        <a:buChar char="•"/>
        <a:tabLst/>
        <a:defRPr lang="it-IT" sz="1600" b="0" i="0" u="none" strike="noStrike" kern="1200" cap="none" spc="0" baseline="0">
          <a:solidFill>
            <a:srgbClr val="2F2B20"/>
          </a:solidFill>
          <a:uFillTx/>
          <a:latin typeface="Calibri"/>
        </a:defRPr>
      </a:lvl4pPr>
      <a:lvl5pPr marL="1554480" marR="0" lvl="4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C89F5D"/>
        </a:buClr>
        <a:buSzPct val="100000"/>
        <a:buFont typeface="Arial" pitchFamily="34"/>
        <a:buChar char="•"/>
        <a:tabLst/>
        <a:defRPr lang="it-IT" sz="1400" b="0" i="0" u="none" strike="noStrike" kern="1200" cap="none" spc="0" baseline="0">
          <a:solidFill>
            <a:srgbClr val="2F2B2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323523" y="1904996"/>
            <a:ext cx="7906076" cy="2593979"/>
          </a:xfrm>
        </p:spPr>
        <p:txBody>
          <a:bodyPr anchorCtr="1"/>
          <a:lstStyle/>
          <a:p>
            <a:pPr lvl="0" algn="ctr"/>
            <a:r>
              <a:rPr lang="it-IT" sz="3200">
                <a:latin typeface="Candara" pitchFamily="34"/>
              </a:rPr>
              <a:t>La responsabilità nei servizi sociosanitari</a:t>
            </a:r>
            <a:br>
              <a:rPr lang="it-IT" sz="3200">
                <a:latin typeface="Candara" pitchFamily="34"/>
              </a:rPr>
            </a:br>
            <a:r>
              <a:rPr lang="it-IT">
                <a:latin typeface="Candara" pitchFamily="34"/>
              </a:rPr>
              <a:t/>
            </a:r>
            <a:br>
              <a:rPr lang="it-IT">
                <a:latin typeface="Candara" pitchFamily="34"/>
              </a:rPr>
            </a:br>
            <a:r>
              <a:rPr lang="it-IT" sz="4000" b="1">
                <a:latin typeface="Candara" pitchFamily="34"/>
              </a:rPr>
              <a:t>EVOLUZIONE GIURISPRUDENZIALE </a:t>
            </a:r>
            <a:br>
              <a:rPr lang="it-IT" sz="4000" b="1">
                <a:latin typeface="Candara" pitchFamily="34"/>
              </a:rPr>
            </a:br>
            <a:r>
              <a:rPr lang="it-IT" sz="4000" b="1">
                <a:latin typeface="Candara" pitchFamily="34"/>
              </a:rPr>
              <a:t>DEGLI ISTITUTI  </a:t>
            </a:r>
            <a:br>
              <a:rPr lang="it-IT" sz="4000" b="1">
                <a:latin typeface="Candara" pitchFamily="34"/>
              </a:rPr>
            </a:br>
            <a:r>
              <a:rPr lang="it-IT" sz="4000" b="1">
                <a:latin typeface="Candara" pitchFamily="34"/>
              </a:rPr>
              <a:t>DI PROTEZIONE GIURIDICA</a:t>
            </a:r>
            <a:endParaRPr lang="it-IT" b="1">
              <a:latin typeface="Candara" pitchFamily="34"/>
            </a:endParaRP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619667" y="5373215"/>
            <a:ext cx="6461763" cy="1066803"/>
          </a:xfrm>
        </p:spPr>
        <p:txBody>
          <a:bodyPr/>
          <a:lstStyle/>
          <a:p>
            <a:pPr lvl="0" algn="r"/>
            <a:r>
              <a:rPr lang="it-IT">
                <a:solidFill>
                  <a:srgbClr val="58563A"/>
                </a:solidFill>
                <a:latin typeface="Candara" pitchFamily="34"/>
              </a:rPr>
              <a:t>Benedetta Vimercati</a:t>
            </a:r>
          </a:p>
          <a:p>
            <a:pPr lvl="0" algn="r"/>
            <a:r>
              <a:rPr lang="it-IT">
                <a:solidFill>
                  <a:srgbClr val="58563A"/>
                </a:solidFill>
                <a:latin typeface="Candara" pitchFamily="34"/>
              </a:rPr>
              <a:t>Milano, 15 aprile 2015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Nomina ora per allora </a:t>
            </a:r>
          </a:p>
        </p:txBody>
      </p:sp>
      <p:pic>
        <p:nvPicPr>
          <p:cNvPr id="3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4" y="2204865"/>
            <a:ext cx="5112565" cy="360040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Figure protezionistiche e consenso informato</a:t>
            </a:r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2204865"/>
            <a:ext cx="6192691" cy="410445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Prospettive future </a:t>
            </a:r>
          </a:p>
        </p:txBody>
      </p:sp>
      <p:pic>
        <p:nvPicPr>
          <p:cNvPr id="3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39" y="1772820"/>
            <a:ext cx="4104458" cy="43924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spcBef>
                <a:spcPts val="1100"/>
              </a:spcBef>
              <a:buNone/>
            </a:pPr>
            <a:r>
              <a:rPr lang="it-IT" sz="4400" b="1" cap="small">
                <a:solidFill>
                  <a:srgbClr val="7A7425"/>
                </a:solidFill>
                <a:latin typeface="Candara" pitchFamily="34"/>
              </a:rPr>
              <a:t>Grazie </a:t>
            </a:r>
          </a:p>
          <a:p>
            <a:pPr marL="114300" lvl="0" indent="0">
              <a:spcBef>
                <a:spcPts val="1100"/>
              </a:spcBef>
              <a:buNone/>
            </a:pPr>
            <a:r>
              <a:rPr lang="it-IT" sz="4400" b="1" cap="small">
                <a:solidFill>
                  <a:srgbClr val="7A7425"/>
                </a:solidFill>
                <a:latin typeface="Candara" pitchFamily="34"/>
              </a:rPr>
              <a:t>per l’attenzione !</a:t>
            </a:r>
          </a:p>
          <a:p>
            <a:pPr marL="114300" lvl="0" indent="0">
              <a:buNone/>
            </a:pPr>
            <a:endParaRPr lang="it-IT">
              <a:latin typeface="Albertus MT Lt" pitchFamily="2"/>
            </a:endParaRPr>
          </a:p>
        </p:txBody>
      </p:sp>
      <p:pic>
        <p:nvPicPr>
          <p:cNvPr id="3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3" y="1268757"/>
            <a:ext cx="3307805" cy="453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Tutela dei soggetti incapaci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6" y="1628802"/>
            <a:ext cx="6980236" cy="468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67541" y="836712"/>
            <a:ext cx="7619996" cy="5760637"/>
          </a:xfrm>
        </p:spPr>
        <p:txBody>
          <a:bodyPr anchorCtr="1"/>
          <a:lstStyle/>
          <a:p>
            <a:pPr lvl="0" algn="ctr"/>
            <a:r>
              <a:rPr lang="it-IT">
                <a:latin typeface="Candara" pitchFamily="34"/>
              </a:rPr>
              <a:t>Misure tradizionali </a:t>
            </a:r>
            <a:br>
              <a:rPr lang="it-IT">
                <a:latin typeface="Candara" pitchFamily="34"/>
              </a:rPr>
            </a:br>
            <a:r>
              <a:rPr lang="it-IT">
                <a:latin typeface="Candara" pitchFamily="34"/>
              </a:rPr>
              <a:t>di protezione delle persone maggiori di età prive in tutto o in parte di autonomia</a:t>
            </a:r>
            <a:br>
              <a:rPr lang="it-IT">
                <a:latin typeface="Candara" pitchFamily="34"/>
              </a:rPr>
            </a:br>
            <a:r>
              <a:rPr lang="it-IT">
                <a:latin typeface="Candara" pitchFamily="34"/>
              </a:rPr>
              <a:t/>
            </a:r>
            <a:br>
              <a:rPr lang="it-IT">
                <a:latin typeface="Candara" pitchFamily="34"/>
              </a:rPr>
            </a:br>
            <a:r>
              <a:rPr lang="it-IT">
                <a:latin typeface="Candara" pitchFamily="34"/>
              </a:rPr>
              <a:t/>
            </a:r>
            <a:br>
              <a:rPr lang="it-IT">
                <a:latin typeface="Candara" pitchFamily="34"/>
              </a:rPr>
            </a:br>
            <a:r>
              <a:rPr lang="it-IT" b="1" cap="small">
                <a:latin typeface="Candara" pitchFamily="34"/>
              </a:rPr>
              <a:t>interdizione        inabilitazione</a:t>
            </a:r>
            <a:r>
              <a:rPr lang="it-IT">
                <a:solidFill>
                  <a:srgbClr val="6F664C"/>
                </a:solidFill>
              </a:rPr>
              <a:t/>
            </a:r>
            <a:br>
              <a:rPr lang="it-IT">
                <a:solidFill>
                  <a:srgbClr val="6F664C"/>
                </a:solidFill>
              </a:rPr>
            </a:br>
            <a:r>
              <a:rPr lang="it-IT">
                <a:solidFill>
                  <a:srgbClr val="6F664C"/>
                </a:solidFill>
              </a:rPr>
              <a:t/>
            </a:r>
            <a:br>
              <a:rPr lang="it-IT">
                <a:solidFill>
                  <a:srgbClr val="6F664C"/>
                </a:solidFill>
              </a:rPr>
            </a:br>
            <a:endParaRPr lang="it-IT">
              <a:solidFill>
                <a:srgbClr val="6F664C"/>
              </a:solidFill>
            </a:endParaRPr>
          </a:p>
        </p:txBody>
      </p:sp>
      <p:cxnSp>
        <p:nvCxnSpPr>
          <p:cNvPr id="3" name="Connettore 2 7"/>
          <p:cNvCxnSpPr/>
          <p:nvPr/>
        </p:nvCxnSpPr>
        <p:spPr>
          <a:xfrm flipH="1">
            <a:off x="2483766" y="3802239"/>
            <a:ext cx="360045" cy="693682"/>
          </a:xfrm>
          <a:prstGeom prst="straightConnector1">
            <a:avLst/>
          </a:prstGeom>
          <a:noFill/>
          <a:ln w="76196">
            <a:solidFill>
              <a:srgbClr val="A6A278"/>
            </a:solidFill>
            <a:prstDash val="solid"/>
            <a:tailEnd type="arrow"/>
          </a:ln>
        </p:spPr>
      </p:cxnSp>
      <p:cxnSp>
        <p:nvCxnSpPr>
          <p:cNvPr id="4" name="Connettore 2 9"/>
          <p:cNvCxnSpPr/>
          <p:nvPr/>
        </p:nvCxnSpPr>
        <p:spPr>
          <a:xfrm>
            <a:off x="4788027" y="3802239"/>
            <a:ext cx="504053" cy="693682"/>
          </a:xfrm>
          <a:prstGeom prst="straightConnector1">
            <a:avLst/>
          </a:prstGeom>
          <a:noFill/>
          <a:ln w="76196">
            <a:solidFill>
              <a:srgbClr val="A6A278"/>
            </a:solidFill>
            <a:prstDash val="solid"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619996" cy="6106692"/>
          </a:xfrm>
        </p:spPr>
        <p:txBody>
          <a:bodyPr/>
          <a:lstStyle/>
          <a:p>
            <a:pPr lvl="0"/>
            <a:r>
              <a:rPr lang="it-IT" sz="4400" b="1" cap="small">
                <a:latin typeface="Candara" pitchFamily="34"/>
              </a:rPr>
              <a:t>Nuove linee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di equilibrio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fra le opposte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esigenze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di libertà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e di protezione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della persona </a:t>
            </a:r>
            <a:br>
              <a:rPr lang="it-IT" sz="4400" b="1" cap="small">
                <a:latin typeface="Candara" pitchFamily="34"/>
              </a:rPr>
            </a:br>
            <a:r>
              <a:rPr lang="it-IT" sz="4400" b="1" cap="small">
                <a:latin typeface="Candara" pitchFamily="34"/>
              </a:rPr>
              <a:t>disabile</a:t>
            </a:r>
            <a:r>
              <a:rPr lang="it-IT" sz="2800" b="1">
                <a:latin typeface="Candara" pitchFamily="34"/>
              </a:rPr>
              <a:t/>
            </a:r>
            <a:br>
              <a:rPr lang="it-IT" sz="2800" b="1">
                <a:latin typeface="Candara" pitchFamily="34"/>
              </a:rPr>
            </a:br>
            <a:endParaRPr lang="it-IT" sz="2800" b="1">
              <a:latin typeface="Candara" pitchFamily="34"/>
            </a:endParaRP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1" y="1052739"/>
            <a:ext cx="3888431" cy="4800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Amministrazione di sostegno</a:t>
            </a:r>
            <a:br>
              <a:rPr lang="it-IT" b="1" cap="small">
                <a:latin typeface="Candara" pitchFamily="34"/>
              </a:rPr>
            </a:br>
            <a:r>
              <a:rPr lang="it-IT" b="1" cap="small">
                <a:latin typeface="Candara" pitchFamily="34"/>
              </a:rPr>
              <a:t>legge n. 6 del 2004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916829"/>
            <a:ext cx="4968547" cy="475252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 noGrp="1"/>
          </p:cNvSpPr>
          <p:nvPr>
            <p:ph idx="1"/>
          </p:nvPr>
        </p:nvSpPr>
        <p:spPr>
          <a:xfrm>
            <a:off x="457200" y="764703"/>
            <a:ext cx="7619996" cy="5636096"/>
          </a:xfrm>
        </p:spPr>
        <p:txBody>
          <a:bodyPr/>
          <a:lstStyle/>
          <a:p>
            <a:pPr lvl="0">
              <a:spcBef>
                <a:spcPts val="1000"/>
              </a:spcBef>
              <a:spcAft>
                <a:spcPts val="1200"/>
              </a:spcAft>
              <a:buFont typeface="Wingdings" pitchFamily="2"/>
              <a:buChar char="ü"/>
            </a:pPr>
            <a:r>
              <a:rPr lang="it-IT" sz="4000">
                <a:solidFill>
                  <a:srgbClr val="675E47"/>
                </a:solidFill>
                <a:latin typeface="Candara" pitchFamily="34"/>
              </a:rPr>
              <a:t>A chi è rivolto?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Font typeface="Wingdings" pitchFamily="2"/>
              <a:buChar char="ü"/>
            </a:pPr>
            <a:r>
              <a:rPr lang="it-IT" sz="4000">
                <a:solidFill>
                  <a:srgbClr val="675E47"/>
                </a:solidFill>
                <a:latin typeface="Candara" pitchFamily="34"/>
              </a:rPr>
              <a:t>Da chi è attivata la procedura?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Font typeface="Wingdings" pitchFamily="2"/>
              <a:buChar char="ü"/>
            </a:pPr>
            <a:r>
              <a:rPr lang="it-IT" sz="4000">
                <a:solidFill>
                  <a:srgbClr val="675E47"/>
                </a:solidFill>
                <a:latin typeface="Candara" pitchFamily="34"/>
              </a:rPr>
              <a:t>Quale il ruolo e le responsabilità dei servizi sociosanitari?</a:t>
            </a:r>
          </a:p>
          <a:p>
            <a:pPr lvl="0">
              <a:spcBef>
                <a:spcPts val="1000"/>
              </a:spcBef>
              <a:spcAft>
                <a:spcPts val="1200"/>
              </a:spcAft>
              <a:buFont typeface="Wingdings" pitchFamily="2"/>
              <a:buChar char="ü"/>
            </a:pPr>
            <a:r>
              <a:rPr lang="it-IT" sz="4000">
                <a:solidFill>
                  <a:srgbClr val="675E47"/>
                </a:solidFill>
                <a:latin typeface="Candara" pitchFamily="34"/>
              </a:rPr>
              <a:t>Quali sono i poteri dell’amministratore di sostegno?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b="1" cap="small">
                <a:latin typeface="Candara" pitchFamily="34"/>
              </a:rPr>
              <a:t>Evoluzioni giurisprudenziali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spcBef>
                <a:spcPts val="900"/>
              </a:spcBef>
              <a:buNone/>
            </a:pPr>
            <a:endParaRPr lang="it-IT" sz="3600">
              <a:latin typeface="Candara" pitchFamily="34"/>
            </a:endParaRPr>
          </a:p>
          <a:p>
            <a:pPr marL="114300" lvl="0" indent="0">
              <a:spcBef>
                <a:spcPts val="900"/>
              </a:spcBef>
              <a:buNone/>
            </a:pPr>
            <a:endParaRPr lang="it-IT" sz="3600">
              <a:latin typeface="Candara" pitchFamily="34"/>
            </a:endParaRPr>
          </a:p>
          <a:p>
            <a:pPr marL="114300" lvl="0" indent="0">
              <a:spcBef>
                <a:spcPts val="900"/>
              </a:spcBef>
              <a:buNone/>
            </a:pPr>
            <a:r>
              <a:rPr lang="it-IT" sz="3600">
                <a:solidFill>
                  <a:srgbClr val="675E47"/>
                </a:solidFill>
                <a:latin typeface="Candara" pitchFamily="34"/>
              </a:rPr>
              <a:t>Una disciplina </a:t>
            </a:r>
          </a:p>
          <a:p>
            <a:pPr marL="114300" lvl="0" indent="0">
              <a:spcBef>
                <a:spcPts val="900"/>
              </a:spcBef>
              <a:buNone/>
            </a:pPr>
            <a:r>
              <a:rPr lang="it-IT" sz="3600">
                <a:solidFill>
                  <a:srgbClr val="675E47"/>
                </a:solidFill>
                <a:latin typeface="Candara" pitchFamily="34"/>
              </a:rPr>
              <a:t>a maglie larghe …..</a:t>
            </a:r>
          </a:p>
          <a:p>
            <a:pPr marL="114300" lvl="0" indent="0">
              <a:buNone/>
            </a:pPr>
            <a:endParaRPr lang="it-IT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6017" y="2060847"/>
            <a:ext cx="3456386" cy="377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Ampliamento platea dei beneficiari</a:t>
            </a:r>
          </a:p>
        </p:txBody>
      </p:sp>
      <p:pic>
        <p:nvPicPr>
          <p:cNvPr id="3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2276874"/>
            <a:ext cx="7200799" cy="352839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619996" cy="2074243"/>
          </a:xfrm>
        </p:spPr>
        <p:txBody>
          <a:bodyPr anchorCtr="1"/>
          <a:lstStyle/>
          <a:p>
            <a:pPr lvl="0" algn="ctr"/>
            <a:r>
              <a:rPr lang="it-IT" b="1" cap="small">
                <a:latin typeface="Candara" pitchFamily="34"/>
              </a:rPr>
              <a:t>Sovrapposizione tra figure protezionistiche </a:t>
            </a:r>
            <a:br>
              <a:rPr lang="it-IT" b="1" cap="small">
                <a:latin typeface="Candara" pitchFamily="34"/>
              </a:rPr>
            </a:br>
            <a:r>
              <a:rPr lang="it-IT" b="1" cap="small">
                <a:latin typeface="Candara" pitchFamily="34"/>
              </a:rPr>
              <a:t>Quale la misura idonea?</a:t>
            </a:r>
          </a:p>
        </p:txBody>
      </p:sp>
      <p:pic>
        <p:nvPicPr>
          <p:cNvPr id="3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6" y="2996955"/>
            <a:ext cx="3104552" cy="330837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ace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</TotalTime>
  <Words>84</Words>
  <Application>Microsoft Office PowerPoint</Application>
  <PresentationFormat>Presentazione su schermo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Adiacente</vt:lpstr>
      <vt:lpstr>La responsabilità nei servizi sociosanitari  EVOLUZIONE GIURISPRUDENZIALE  DEGLI ISTITUTI   DI PROTEZIONE GIURIDICA</vt:lpstr>
      <vt:lpstr>Tutela dei soggetti incapaci</vt:lpstr>
      <vt:lpstr>Misure tradizionali  di protezione delle persone maggiori di età prive in tutto o in parte di autonomia   interdizione        inabilitazione  </vt:lpstr>
      <vt:lpstr>Nuove linee  di equilibrio  fra le opposte  esigenze  di libertà  e di protezione  della persona  disabile </vt:lpstr>
      <vt:lpstr>Amministrazione di sostegno legge n. 6 del 2004</vt:lpstr>
      <vt:lpstr>Presentazione standard di PowerPoint</vt:lpstr>
      <vt:lpstr>Evoluzioni giurisprudenziali</vt:lpstr>
      <vt:lpstr>Ampliamento platea dei beneficiari</vt:lpstr>
      <vt:lpstr>Sovrapposizione tra figure protezionistiche  Quale la misura idonea?</vt:lpstr>
      <vt:lpstr>Nomina ora per allora </vt:lpstr>
      <vt:lpstr>Figure protezionistiche e consenso informato</vt:lpstr>
      <vt:lpstr>Prospettive future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responsabilità nei servizi sociosanitari  EVOLUZIONE GIURISPRUDENZIALE  DEGLI ISTITUTI  DI PROTEZIONE GIURIICA</dc:title>
  <dc:creator>Benedetta Vimercati</dc:creator>
  <cp:lastModifiedBy>Benedetta Vimercati</cp:lastModifiedBy>
  <cp:revision>4</cp:revision>
  <dcterms:created xsi:type="dcterms:W3CDTF">2015-04-14T15:11:23Z</dcterms:created>
  <dcterms:modified xsi:type="dcterms:W3CDTF">2015-04-14T16:47:49Z</dcterms:modified>
</cp:coreProperties>
</file>